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70" r:id="rId2"/>
    <p:sldId id="357" r:id="rId3"/>
    <p:sldId id="365" r:id="rId4"/>
    <p:sldId id="329" r:id="rId5"/>
    <p:sldId id="358" r:id="rId6"/>
    <p:sldId id="359" r:id="rId7"/>
    <p:sldId id="360" r:id="rId8"/>
    <p:sldId id="361" r:id="rId9"/>
    <p:sldId id="364" r:id="rId10"/>
    <p:sldId id="362" r:id="rId11"/>
    <p:sldId id="331" r:id="rId12"/>
    <p:sldId id="356" r:id="rId13"/>
    <p:sldId id="330" r:id="rId14"/>
    <p:sldId id="334" r:id="rId15"/>
    <p:sldId id="335" r:id="rId16"/>
    <p:sldId id="332" r:id="rId17"/>
    <p:sldId id="336" r:id="rId18"/>
    <p:sldId id="337" r:id="rId19"/>
    <p:sldId id="339" r:id="rId20"/>
    <p:sldId id="333" r:id="rId21"/>
    <p:sldId id="371" r:id="rId22"/>
    <p:sldId id="343" r:id="rId23"/>
    <p:sldId id="344" r:id="rId24"/>
    <p:sldId id="345" r:id="rId25"/>
    <p:sldId id="346" r:id="rId26"/>
    <p:sldId id="341" r:id="rId27"/>
    <p:sldId id="349" r:id="rId28"/>
    <p:sldId id="350" r:id="rId29"/>
    <p:sldId id="352" r:id="rId30"/>
    <p:sldId id="354" r:id="rId31"/>
    <p:sldId id="353" r:id="rId32"/>
    <p:sldId id="366" r:id="rId33"/>
    <p:sldId id="367" r:id="rId34"/>
    <p:sldId id="368" r:id="rId35"/>
    <p:sldId id="369" r:id="rId36"/>
    <p:sldId id="355" r:id="rId37"/>
    <p:sldId id="348" r:id="rId38"/>
    <p:sldId id="372" r:id="rId39"/>
    <p:sldId id="373" r:id="rId40"/>
    <p:sldId id="340" r:id="rId41"/>
    <p:sldId id="342" r:id="rId42"/>
    <p:sldId id="347" r:id="rId43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10C5-7FFB-4F0A-B030-18FABEA87626}" type="datetimeFigureOut">
              <a:rPr lang="en-GB" smtClean="0"/>
              <a:t>08/04/2019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D1B40-7BC5-41B4-9065-A4A78FDDB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01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18312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25" tIns="49512" rIns="99025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PT" dirty="0" smtClean="0"/>
          </a:p>
        </p:txBody>
      </p:sp>
      <p:sp>
        <p:nvSpPr>
          <p:cNvPr id="95236" name="Marcador de Posição do Número do Diapositivo 3"/>
          <p:cNvSpPr txBox="1">
            <a:spLocks noGrp="1"/>
          </p:cNvSpPr>
          <p:nvPr/>
        </p:nvSpPr>
        <p:spPr bwMode="auto">
          <a:xfrm>
            <a:off x="4021138" y="9721851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25" tIns="49512" rIns="99025" bIns="49512" anchor="b"/>
          <a:lstStyle>
            <a:lvl1pPr eaLnBrk="0" hangingPunct="0"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1pPr>
            <a:lvl2pPr marL="788988" indent="-303213" eaLnBrk="0" hangingPunct="0"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2pPr>
            <a:lvl3pPr marL="1214438" indent="-242888" eaLnBrk="0" hangingPunct="0"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3pPr>
            <a:lvl4pPr marL="1700213" indent="-242888" eaLnBrk="0" hangingPunct="0"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4pPr>
            <a:lvl5pPr marL="2187575" indent="-244475" eaLnBrk="0" hangingPunct="0"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5pPr>
            <a:lvl6pPr marL="2644775" indent="-2444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6pPr>
            <a:lvl7pPr marL="3101975" indent="-2444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7pPr>
            <a:lvl8pPr marL="3559175" indent="-2444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8pPr>
            <a:lvl9pPr marL="4016375" indent="-2444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Cambria" pitchFamily="18" charset="0"/>
                <a:cs typeface="Arial" charset="0"/>
              </a:defRPr>
            </a:lvl9pPr>
          </a:lstStyle>
          <a:p>
            <a:pPr algn="r" eaLnBrk="1" hangingPunct="1"/>
            <a:fld id="{0C39CA36-35F4-4F13-A6D0-1E98BB5ECF5D}" type="slidenum">
              <a:rPr lang="pt-PT" altLang="pt-PT" sz="1300">
                <a:solidFill>
                  <a:schemeClr val="tx1"/>
                </a:solidFill>
                <a:latin typeface="Calibri" pitchFamily="34" charset="0"/>
              </a:rPr>
              <a:pPr algn="r" eaLnBrk="1" hangingPunct="1"/>
              <a:t>3</a:t>
            </a:fld>
            <a:endParaRPr lang="pt-PT" altLang="pt-PT" sz="130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78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 bright="-3000" contrast="-3000"/>
          </a:blip>
          <a:srcRect/>
          <a:stretch>
            <a:fillRect l="6000" t="5000" r="6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Title of Lecture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Presenter’s name, address etc</a:t>
            </a:r>
            <a:endParaRPr lang="el-GR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568982" y="4407954"/>
            <a:ext cx="2947035" cy="860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dirty="0" smtClean="0">
                <a:solidFill>
                  <a:srgbClr val="002060"/>
                </a:solidFill>
              </a:rPr>
              <a:t>Brest</a:t>
            </a:r>
            <a:r>
              <a:rPr lang="en-US" sz="1600" dirty="0" smtClean="0">
                <a:solidFill>
                  <a:srgbClr val="002060"/>
                </a:solidFill>
              </a:rPr>
              <a:t>,  201</a:t>
            </a:r>
            <a:r>
              <a:rPr lang="hr-HR" altLang="en-US" sz="1600" dirty="0" smtClean="0">
                <a:solidFill>
                  <a:srgbClr val="002060"/>
                </a:solidFill>
              </a:rPr>
              <a:t>9</a:t>
            </a:r>
            <a:r>
              <a:rPr lang="en-US" sz="1600" dirty="0" smtClean="0">
                <a:solidFill>
                  <a:srgbClr val="002060"/>
                </a:solidFill>
              </a:rPr>
              <a:t>/0</a:t>
            </a:r>
            <a:r>
              <a:rPr lang="hr-HR" altLang="en-US" sz="1600" dirty="0" smtClean="0">
                <a:solidFill>
                  <a:srgbClr val="002060"/>
                </a:solidFill>
              </a:rPr>
              <a:t>4</a:t>
            </a:r>
            <a:r>
              <a:rPr lang="en-US" sz="1600" dirty="0" smtClean="0">
                <a:solidFill>
                  <a:srgbClr val="002060"/>
                </a:solidFill>
              </a:rPr>
              <a:t>/1-</a:t>
            </a:r>
            <a:r>
              <a:rPr lang="hr-HR" altLang="en-US" sz="1600" dirty="0" smtClean="0">
                <a:solidFill>
                  <a:srgbClr val="002060"/>
                </a:solidFill>
              </a:rPr>
              <a:t>12</a:t>
            </a:r>
            <a:endParaRPr lang="en-US" sz="1600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</a:rPr>
              <a:t>https://deb2019.sciencesconf.org</a:t>
            </a:r>
          </a:p>
          <a:p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alphaModFix amt="49000"/>
            <a:lum/>
          </a:blip>
          <a:srcRect/>
          <a:stretch>
            <a:fillRect l="85000" t="5000" r="4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65516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Header - design1a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545637"/>
            <a:ext cx="8229600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text</a:t>
            </a:r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bg>
      <p:bgPr>
        <a:blipFill dpi="0" rotWithShape="1">
          <a:blip r:embed="rId2" cstate="print">
            <a:alphaModFix amt="49000"/>
            <a:lum/>
          </a:blip>
          <a:srcRect/>
          <a:stretch>
            <a:fillRect l="85000" t="5000" r="4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339502"/>
            <a:ext cx="82296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Header - design1a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033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 cstate="print">
            <a:alphaModFix amt="24000"/>
            <a:lum/>
          </a:blip>
          <a:srcRect/>
          <a:stretch>
            <a:fillRect l="63000" t="41000" r="3000" b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6551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Header - design 1b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545637"/>
            <a:ext cx="8229600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Body text</a:t>
            </a:r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 bright="-3000" contrast="-3000"/>
          </a:blip>
          <a:srcRect/>
          <a:stretch>
            <a:fillRect l="6000" t="5000" r="6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nb-NO" sz="1200" cap="none" baseline="0" smtClean="0"/>
            </a:lvl1pPr>
          </a:lstStyle>
          <a:p>
            <a:r>
              <a:rPr lang="en-US" sz="1100" dirty="0" smtClean="0">
                <a:latin typeface="+mj-lt"/>
              </a:rPr>
              <a:t/>
            </a:r>
            <a:br>
              <a:rPr lang="en-US" sz="1100" dirty="0" smtClean="0">
                <a:latin typeface="+mj-lt"/>
              </a:rPr>
            </a:br>
            <a:r>
              <a:rPr lang="en-US" sz="1100" dirty="0" smtClean="0">
                <a:latin typeface="+mj-lt"/>
              </a:rPr>
              <a:t>PLace grant name (&amp; logo if applicable) here</a:t>
            </a:r>
            <a:br>
              <a:rPr lang="en-US" sz="1100" dirty="0" smtClean="0">
                <a:latin typeface="+mj-lt"/>
              </a:rPr>
            </a:br>
            <a:r>
              <a:rPr lang="en-US" sz="1100" dirty="0" smtClean="0">
                <a:latin typeface="+mj-lt"/>
              </a:rPr>
              <a:t/>
            </a:r>
            <a:br>
              <a:rPr lang="en-US" sz="1100" dirty="0" smtClean="0">
                <a:latin typeface="+mj-lt"/>
              </a:rPr>
            </a:br>
            <a:r>
              <a:rPr lang="en-US" sz="1100" dirty="0" smtClean="0">
                <a:latin typeface="+mj-lt"/>
              </a:rPr>
              <a:t>This course is supported by the Norwegian Science council in connection with the MARINFORSK project "</a:t>
            </a:r>
            <a:r>
              <a:rPr lang="en-US" sz="1100" dirty="0" err="1" smtClean="0">
                <a:latin typeface="+mj-lt"/>
              </a:rPr>
              <a:t>FRamework</a:t>
            </a:r>
            <a:r>
              <a:rPr lang="en-US" sz="1100" dirty="0" smtClean="0">
                <a:latin typeface="+mj-lt"/>
              </a:rPr>
              <a:t> for integrating Eco-physiological and </a:t>
            </a:r>
            <a:r>
              <a:rPr lang="en-US" sz="1100" dirty="0" err="1" smtClean="0">
                <a:latin typeface="+mj-lt"/>
              </a:rPr>
              <a:t>Ecotoxicological</a:t>
            </a:r>
            <a:r>
              <a:rPr lang="en-US" sz="1100" dirty="0" smtClean="0">
                <a:latin typeface="+mj-lt"/>
              </a:rPr>
              <a:t> data into marine ecosystem-based management tools" (NFR 255295).</a:t>
            </a:r>
            <a:r>
              <a:rPr lang="nb-NO" sz="1100" dirty="0" smtClean="0">
                <a:latin typeface="+mj-lt"/>
              </a:rPr>
              <a:t/>
            </a:r>
            <a:br>
              <a:rPr lang="nb-NO" sz="1100" dirty="0" smtClean="0">
                <a:latin typeface="+mj-lt"/>
              </a:rPr>
            </a:b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 hasCustomPrompt="1"/>
          </p:nvPr>
        </p:nvSpPr>
        <p:spPr>
          <a:xfrm>
            <a:off x="683568" y="2139702"/>
            <a:ext cx="7811145" cy="116547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Contact details</a:t>
            </a:r>
          </a:p>
          <a:p>
            <a:pPr lvl="0"/>
            <a:r>
              <a:rPr lang="en-US" dirty="0" smtClean="0"/>
              <a:t>Name:</a:t>
            </a:r>
            <a:br>
              <a:rPr lang="en-US" dirty="0" smtClean="0"/>
            </a:br>
            <a:r>
              <a:rPr lang="en-US" dirty="0" smtClean="0"/>
              <a:t>Email: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2F0D7-1CCB-43D1-AFD2-C1B74BBABC1D}" type="datetimeFigureOut">
              <a:rPr lang="el-GR" smtClean="0"/>
              <a:t>8/4/2019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125D-3D8C-4F09-9DAF-ABEC96F6E3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7.png"/><Relationship Id="rId10" Type="http://schemas.openxmlformats.org/officeDocument/2006/relationships/image" Target="../media/image13.png"/><Relationship Id="rId19" Type="http://schemas.openxmlformats.org/officeDocument/2006/relationships/image" Target="../media/image20.png"/><Relationship Id="rId4" Type="http://schemas.openxmlformats.org/officeDocument/2006/relationships/image" Target="../media/image710.png"/><Relationship Id="rId9" Type="http://schemas.openxmlformats.org/officeDocument/2006/relationships/image" Target="../media/image12.png"/><Relationship Id="rId1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6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dirty="0" err="1" smtClean="0"/>
              <a:t>Introduction</a:t>
            </a:r>
            <a:r>
              <a:rPr lang="pt-PT" dirty="0" smtClean="0"/>
              <a:t> to DEB </a:t>
            </a:r>
            <a:r>
              <a:rPr lang="pt-PT" dirty="0" err="1" smtClean="0"/>
              <a:t>theory</a:t>
            </a:r>
            <a:r>
              <a:rPr lang="pt-PT" dirty="0" smtClean="0"/>
              <a:t> </a:t>
            </a:r>
            <a:br>
              <a:rPr lang="pt-PT" dirty="0" smtClean="0"/>
            </a:br>
            <a:r>
              <a:rPr lang="pt-PT" dirty="0" smtClean="0"/>
              <a:t>in </a:t>
            </a:r>
            <a:r>
              <a:rPr lang="pt-PT" dirty="0" err="1" smtClean="0"/>
              <a:t>ecotoxicolgy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Gonçalo M. Marques</a:t>
            </a:r>
            <a:br>
              <a:rPr lang="pt-PT" dirty="0" smtClean="0"/>
            </a:br>
            <a:r>
              <a:rPr lang="pt-PT" sz="2400" dirty="0" smtClean="0"/>
              <a:t>goncalo.marques@tecnico.ulisboa.pt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96624"/>
            <a:ext cx="1422844" cy="359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31308" r="18586" b="32986"/>
          <a:stretch/>
        </p:blipFill>
        <p:spPr>
          <a:xfrm>
            <a:off x="275573" y="4575449"/>
            <a:ext cx="985659" cy="4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194361" y="2146935"/>
            <a:ext cx="3236622" cy="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25296" y="2148840"/>
            <a:ext cx="3209544" cy="219456"/>
          </a:xfrm>
          <a:custGeom>
            <a:avLst/>
            <a:gdLst>
              <a:gd name="connsiteX0" fmla="*/ 0 w 3209544"/>
              <a:gd name="connsiteY0" fmla="*/ 0 h 219456"/>
              <a:gd name="connsiteX1" fmla="*/ 3209544 w 3209544"/>
              <a:gd name="connsiteY1" fmla="*/ 219456 h 219456"/>
              <a:gd name="connsiteX2" fmla="*/ 3209544 w 3209544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544" h="219456">
                <a:moveTo>
                  <a:pt x="0" y="0"/>
                </a:moveTo>
                <a:lnTo>
                  <a:pt x="3209544" y="219456"/>
                </a:lnTo>
                <a:lnTo>
                  <a:pt x="3209544" y="2194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3392424" y="2295144"/>
            <a:ext cx="1014984" cy="1362456"/>
          </a:xfrm>
          <a:custGeom>
            <a:avLst/>
            <a:gdLst>
              <a:gd name="connsiteX0" fmla="*/ 0 w 1014984"/>
              <a:gd name="connsiteY0" fmla="*/ 0 h 1362456"/>
              <a:gd name="connsiteX1" fmla="*/ 146304 w 1014984"/>
              <a:gd name="connsiteY1" fmla="*/ 36576 h 1362456"/>
              <a:gd name="connsiteX2" fmla="*/ 265176 w 1014984"/>
              <a:gd name="connsiteY2" fmla="*/ 164592 h 1362456"/>
              <a:gd name="connsiteX3" fmla="*/ 438912 w 1014984"/>
              <a:gd name="connsiteY3" fmla="*/ 539496 h 1362456"/>
              <a:gd name="connsiteX4" fmla="*/ 640080 w 1014984"/>
              <a:gd name="connsiteY4" fmla="*/ 1051560 h 1362456"/>
              <a:gd name="connsiteX5" fmla="*/ 859536 w 1014984"/>
              <a:gd name="connsiteY5" fmla="*/ 1280160 h 1362456"/>
              <a:gd name="connsiteX6" fmla="*/ 1014984 w 1014984"/>
              <a:gd name="connsiteY6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4984" h="1362456">
                <a:moveTo>
                  <a:pt x="0" y="0"/>
                </a:moveTo>
                <a:cubicBezTo>
                  <a:pt x="51054" y="4572"/>
                  <a:pt x="102108" y="9144"/>
                  <a:pt x="146304" y="36576"/>
                </a:cubicBezTo>
                <a:cubicBezTo>
                  <a:pt x="190500" y="64008"/>
                  <a:pt x="216408" y="80772"/>
                  <a:pt x="265176" y="164592"/>
                </a:cubicBezTo>
                <a:cubicBezTo>
                  <a:pt x="313944" y="248412"/>
                  <a:pt x="376428" y="391668"/>
                  <a:pt x="438912" y="539496"/>
                </a:cubicBezTo>
                <a:cubicBezTo>
                  <a:pt x="501396" y="687324"/>
                  <a:pt x="569976" y="928116"/>
                  <a:pt x="640080" y="1051560"/>
                </a:cubicBezTo>
                <a:cubicBezTo>
                  <a:pt x="710184" y="1175004"/>
                  <a:pt x="797052" y="1228344"/>
                  <a:pt x="859536" y="1280160"/>
                </a:cubicBezTo>
                <a:cubicBezTo>
                  <a:pt x="922020" y="1331976"/>
                  <a:pt x="909828" y="1318260"/>
                  <a:pt x="1014984" y="13624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4088" y="1902383"/>
                <a:ext cx="2187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21870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292080" y="2591719"/>
                <a:ext cx="3544945" cy="44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91719"/>
                <a:ext cx="3544945" cy="440890"/>
              </a:xfrm>
              <a:prstGeom prst="rect">
                <a:avLst/>
              </a:prstGeom>
              <a:blipFill>
                <a:blip r:embed="rId6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220072" y="3007602"/>
            <a:ext cx="1512168" cy="817901"/>
            <a:chOff x="5220072" y="3007602"/>
            <a:chExt cx="1512168" cy="817901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6248666" y="3007602"/>
              <a:ext cx="195542" cy="414839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220072" y="3363838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killing rate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313024" y="3032610"/>
            <a:ext cx="723472" cy="763276"/>
            <a:chOff x="8234072" y="3032610"/>
            <a:chExt cx="723472" cy="763276"/>
          </a:xfrm>
        </p:grpSpPr>
        <p:cxnSp>
          <p:nvCxnSpPr>
            <p:cNvPr id="25" name="Straight Arrow Connector 24"/>
            <p:cNvCxnSpPr/>
            <p:nvPr/>
          </p:nvCxnSpPr>
          <p:spPr>
            <a:xfrm flipH="1" flipV="1">
              <a:off x="8388424" y="3032610"/>
              <a:ext cx="133680" cy="331228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234072" y="3334221"/>
              <a:ext cx="723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NEC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360050" y="3867894"/>
                <a:ext cx="3107326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50" y="3867894"/>
                <a:ext cx="3107326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6410060" y="4348690"/>
            <a:ext cx="2197940" cy="772957"/>
            <a:chOff x="6410060" y="4348690"/>
            <a:chExt cx="2197940" cy="772957"/>
          </a:xfrm>
        </p:grpSpPr>
        <p:sp>
          <p:nvSpPr>
            <p:cNvPr id="29" name="TextBox 28"/>
            <p:cNvSpPr txBox="1"/>
            <p:nvPr/>
          </p:nvSpPr>
          <p:spPr>
            <a:xfrm>
              <a:off x="6410060" y="4659982"/>
              <a:ext cx="219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4">
                      <a:lumMod val="75000"/>
                    </a:schemeClr>
                  </a:solidFill>
                </a:rPr>
                <a:t>e</a:t>
              </a:r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limination rate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7596336" y="4348690"/>
              <a:ext cx="195542" cy="414839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30"/>
          <p:cNvSpPr/>
          <p:nvPr/>
        </p:nvSpPr>
        <p:spPr>
          <a:xfrm>
            <a:off x="2505456" y="2240280"/>
            <a:ext cx="1920240" cy="1517904"/>
          </a:xfrm>
          <a:custGeom>
            <a:avLst/>
            <a:gdLst>
              <a:gd name="connsiteX0" fmla="*/ 0 w 1920240"/>
              <a:gd name="connsiteY0" fmla="*/ 0 h 1517904"/>
              <a:gd name="connsiteX1" fmla="*/ 155448 w 1920240"/>
              <a:gd name="connsiteY1" fmla="*/ 36576 h 1517904"/>
              <a:gd name="connsiteX2" fmla="*/ 292608 w 1920240"/>
              <a:gd name="connsiteY2" fmla="*/ 118872 h 1517904"/>
              <a:gd name="connsiteX3" fmla="*/ 402336 w 1920240"/>
              <a:gd name="connsiteY3" fmla="*/ 310896 h 1517904"/>
              <a:gd name="connsiteX4" fmla="*/ 704088 w 1920240"/>
              <a:gd name="connsiteY4" fmla="*/ 1124712 h 1517904"/>
              <a:gd name="connsiteX5" fmla="*/ 914400 w 1920240"/>
              <a:gd name="connsiteY5" fmla="*/ 1362456 h 1517904"/>
              <a:gd name="connsiteX6" fmla="*/ 1335024 w 1920240"/>
              <a:gd name="connsiteY6" fmla="*/ 1453896 h 1517904"/>
              <a:gd name="connsiteX7" fmla="*/ 1920240 w 1920240"/>
              <a:gd name="connsiteY7" fmla="*/ 1517904 h 151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20240" h="1517904">
                <a:moveTo>
                  <a:pt x="0" y="0"/>
                </a:moveTo>
                <a:cubicBezTo>
                  <a:pt x="53340" y="8382"/>
                  <a:pt x="106680" y="16764"/>
                  <a:pt x="155448" y="36576"/>
                </a:cubicBezTo>
                <a:cubicBezTo>
                  <a:pt x="204216" y="56388"/>
                  <a:pt x="251460" y="73152"/>
                  <a:pt x="292608" y="118872"/>
                </a:cubicBezTo>
                <a:cubicBezTo>
                  <a:pt x="333756" y="164592"/>
                  <a:pt x="333756" y="143256"/>
                  <a:pt x="402336" y="310896"/>
                </a:cubicBezTo>
                <a:cubicBezTo>
                  <a:pt x="470916" y="478536"/>
                  <a:pt x="618744" y="949452"/>
                  <a:pt x="704088" y="1124712"/>
                </a:cubicBezTo>
                <a:cubicBezTo>
                  <a:pt x="789432" y="1299972"/>
                  <a:pt x="809244" y="1307592"/>
                  <a:pt x="914400" y="1362456"/>
                </a:cubicBezTo>
                <a:cubicBezTo>
                  <a:pt x="1019556" y="1417320"/>
                  <a:pt x="1167384" y="1427988"/>
                  <a:pt x="1335024" y="1453896"/>
                </a:cubicBezTo>
                <a:cubicBezTo>
                  <a:pt x="1502664" y="1479804"/>
                  <a:pt x="1680972" y="1498092"/>
                  <a:pt x="1920240" y="15179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46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Sub-lethal</a:t>
            </a:r>
            <a:r>
              <a:rPr lang="pt-PT" dirty="0" smtClean="0"/>
              <a:t> </a:t>
            </a:r>
            <a:r>
              <a:rPr lang="pt-PT" dirty="0" err="1" smtClean="0"/>
              <a:t>effects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72946" y="3694472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9552" y="1902383"/>
            <a:ext cx="6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224116" y="2883310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12258" y="2883310"/>
            <a:ext cx="0" cy="870155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8997" y="380508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212258" y="1961536"/>
            <a:ext cx="1419356" cy="921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02372" y="1460271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72" y="1460271"/>
                <a:ext cx="116243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 r="-5797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Sub-lethal</a:t>
            </a:r>
            <a:r>
              <a:rPr lang="pt-PT" dirty="0"/>
              <a:t> </a:t>
            </a:r>
            <a:r>
              <a:rPr lang="pt-PT" dirty="0" err="1"/>
              <a:t>effects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1072946" y="3694472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24116" y="2883310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212258" y="2883310"/>
            <a:ext cx="0" cy="870155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68997" y="380508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2212258" y="1961536"/>
            <a:ext cx="1419356" cy="921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802372" y="1460271"/>
                <a:ext cx="11624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×(1+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pt-PT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372" y="1460271"/>
                <a:ext cx="1162434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2080" y="2591719"/>
                <a:ext cx="2698752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91719"/>
                <a:ext cx="2698752" cy="7208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 r="-5797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39552" y="1902383"/>
            <a:ext cx="6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37923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Sub-lethal</a:t>
            </a:r>
            <a:r>
              <a:rPr lang="pt-PT" dirty="0"/>
              <a:t> </a:t>
            </a:r>
            <a:r>
              <a:rPr lang="pt-PT" dirty="0" err="1"/>
              <a:t>effects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72946" y="1460271"/>
            <a:ext cx="2891860" cy="2552562"/>
            <a:chOff x="1072946" y="1460271"/>
            <a:chExt cx="2891860" cy="255256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24116" y="1673943"/>
              <a:ext cx="0" cy="22048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V="1">
              <a:off x="1072946" y="3694472"/>
              <a:ext cx="27100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24116" y="2883310"/>
              <a:ext cx="9881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212258" y="1961536"/>
              <a:ext cx="1419356" cy="9217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212258" y="2883310"/>
              <a:ext cx="0" cy="870155"/>
            </a:xfrm>
            <a:prstGeom prst="line">
              <a:avLst/>
            </a:prstGeom>
            <a:ln w="22225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068997" y="3805084"/>
              <a:ext cx="288092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350" dirty="0"/>
                <a:t>NEC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2802372" y="1460271"/>
                  <a:ext cx="11624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×(1+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2372" y="1460271"/>
                  <a:ext cx="1162434" cy="369332"/>
                </a:xfrm>
                <a:prstGeom prst="rect">
                  <a:avLst/>
                </a:prstGeom>
                <a:blipFill>
                  <a:blip r:embed="rId2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5058697" y="1242393"/>
            <a:ext cx="3090964" cy="1655508"/>
            <a:chOff x="6744930" y="1656524"/>
            <a:chExt cx="4121285" cy="2207344"/>
          </a:xfrm>
        </p:grpSpPr>
        <p:grpSp>
          <p:nvGrpSpPr>
            <p:cNvPr id="42" name="Group 41"/>
            <p:cNvGrpSpPr/>
            <p:nvPr/>
          </p:nvGrpSpPr>
          <p:grpSpPr>
            <a:xfrm>
              <a:off x="6744930" y="1656524"/>
              <a:ext cx="3613355" cy="2207344"/>
              <a:chOff x="6744930" y="1656524"/>
              <a:chExt cx="3613355" cy="2207344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V="1">
                <a:off x="6946491" y="1656524"/>
                <a:ext cx="14748" cy="22073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6744930" y="3618060"/>
                <a:ext cx="36133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946491" y="2536511"/>
                <a:ext cx="131752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264013" y="2536511"/>
                <a:ext cx="1519084" cy="101763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8264013" y="2536511"/>
                <a:ext cx="0" cy="1160206"/>
              </a:xfrm>
              <a:prstGeom prst="line">
                <a:avLst/>
              </a:prstGeom>
              <a:ln w="2222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9316303" y="1929031"/>
                  <a:ext cx="1549912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×(1−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6303" y="1929031"/>
                  <a:ext cx="1549912" cy="492443"/>
                </a:xfrm>
                <a:prstGeom prst="rect">
                  <a:avLst/>
                </a:prstGeom>
                <a:blipFill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047636" y="3014646"/>
            <a:ext cx="3102443" cy="1655508"/>
            <a:chOff x="6730182" y="4019528"/>
            <a:chExt cx="4136590" cy="2207344"/>
          </a:xfrm>
        </p:grpSpPr>
        <p:grpSp>
          <p:nvGrpSpPr>
            <p:cNvPr id="41" name="Group 40"/>
            <p:cNvGrpSpPr/>
            <p:nvPr/>
          </p:nvGrpSpPr>
          <p:grpSpPr>
            <a:xfrm>
              <a:off x="6730182" y="4019528"/>
              <a:ext cx="3613355" cy="2207344"/>
              <a:chOff x="6730182" y="4019528"/>
              <a:chExt cx="3613355" cy="2207344"/>
            </a:xfrm>
          </p:grpSpPr>
          <p:cxnSp>
            <p:nvCxnSpPr>
              <p:cNvPr id="35" name="Straight Arrow Connector 34"/>
              <p:cNvCxnSpPr/>
              <p:nvPr/>
            </p:nvCxnSpPr>
            <p:spPr>
              <a:xfrm flipV="1">
                <a:off x="6931743" y="4019528"/>
                <a:ext cx="14748" cy="22073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6730182" y="5981064"/>
                <a:ext cx="361335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931743" y="4899515"/>
                <a:ext cx="1317522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8249265" y="4899515"/>
                <a:ext cx="0" cy="1160206"/>
              </a:xfrm>
              <a:prstGeom prst="line">
                <a:avLst/>
              </a:prstGeom>
              <a:ln w="22225">
                <a:solidFill>
                  <a:srgbClr val="00B0F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Freeform 39"/>
              <p:cNvSpPr/>
              <p:nvPr/>
            </p:nvSpPr>
            <p:spPr>
              <a:xfrm>
                <a:off x="8239433" y="4896465"/>
                <a:ext cx="1976284" cy="993058"/>
              </a:xfrm>
              <a:custGeom>
                <a:avLst/>
                <a:gdLst>
                  <a:gd name="connsiteX0" fmla="*/ 0 w 1976284"/>
                  <a:gd name="connsiteY0" fmla="*/ 0 h 993058"/>
                  <a:gd name="connsiteX1" fmla="*/ 196645 w 1976284"/>
                  <a:gd name="connsiteY1" fmla="*/ 383458 h 993058"/>
                  <a:gd name="connsiteX2" fmla="*/ 540774 w 1976284"/>
                  <a:gd name="connsiteY2" fmla="*/ 717754 h 993058"/>
                  <a:gd name="connsiteX3" fmla="*/ 1376516 w 1976284"/>
                  <a:gd name="connsiteY3" fmla="*/ 924232 h 993058"/>
                  <a:gd name="connsiteX4" fmla="*/ 1976284 w 1976284"/>
                  <a:gd name="connsiteY4" fmla="*/ 993058 h 99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6284" h="993058">
                    <a:moveTo>
                      <a:pt x="0" y="0"/>
                    </a:moveTo>
                    <a:cubicBezTo>
                      <a:pt x="53258" y="131916"/>
                      <a:pt x="106516" y="263832"/>
                      <a:pt x="196645" y="383458"/>
                    </a:cubicBezTo>
                    <a:cubicBezTo>
                      <a:pt x="286774" y="503084"/>
                      <a:pt x="344129" y="627625"/>
                      <a:pt x="540774" y="717754"/>
                    </a:cubicBezTo>
                    <a:cubicBezTo>
                      <a:pt x="737419" y="807883"/>
                      <a:pt x="1137264" y="878348"/>
                      <a:pt x="1376516" y="924232"/>
                    </a:cubicBezTo>
                    <a:cubicBezTo>
                      <a:pt x="1615768" y="970116"/>
                      <a:pt x="1848465" y="981587"/>
                      <a:pt x="1976284" y="99305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5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453650" y="4319849"/>
                  <a:ext cx="1413122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/(1+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pt-PT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53650" y="4319849"/>
                  <a:ext cx="1413122" cy="492443"/>
                </a:xfrm>
                <a:prstGeom prst="rect">
                  <a:avLst/>
                </a:prstGeom>
                <a:blipFill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Multiply 2"/>
          <p:cNvSpPr/>
          <p:nvPr/>
        </p:nvSpPr>
        <p:spPr>
          <a:xfrm>
            <a:off x="4427984" y="2600990"/>
            <a:ext cx="4055187" cy="2615935"/>
          </a:xfrm>
          <a:prstGeom prst="mathMultiply">
            <a:avLst>
              <a:gd name="adj1" fmla="val 63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382" y="3678125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 r="-5797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39552" y="1902383"/>
            <a:ext cx="68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par</a:t>
            </a:r>
          </a:p>
        </p:txBody>
      </p:sp>
    </p:spTree>
    <p:extLst>
      <p:ext uri="{BB962C8B-B14F-4D97-AF65-F5344CB8AC3E}">
        <p14:creationId xmlns:p14="http://schemas.microsoft.com/office/powerpoint/2010/main" val="164677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794939" y="1959318"/>
            <a:ext cx="230425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blipFill>
                <a:blip r:embed="rId2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>
            <a:off x="5760620" y="3168685"/>
            <a:ext cx="61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748762" y="1959318"/>
            <a:ext cx="0" cy="2079523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94939" y="1959318"/>
            <a:ext cx="230425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 r="-5797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0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0620" y="3168685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227349" y="1959318"/>
            <a:ext cx="1903459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6372200" y="1840754"/>
            <a:ext cx="367419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748762" y="1959318"/>
            <a:ext cx="0" cy="2079523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788012" y="1959318"/>
            <a:ext cx="479732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 r="-5797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8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0620" y="3168685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525502" y="1959318"/>
            <a:ext cx="160530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232312" y="1959318"/>
            <a:ext cx="296297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V="1">
            <a:off x="6748762" y="2918071"/>
            <a:ext cx="396000" cy="25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69437" y="1840754"/>
            <a:ext cx="381171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748762" y="1959318"/>
            <a:ext cx="0" cy="2079523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951752" y="4009667"/>
                <a:ext cx="4210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752" y="4009667"/>
                <a:ext cx="421004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666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0620" y="3168685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419872" y="1959318"/>
            <a:ext cx="710936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2529223" y="1959318"/>
            <a:ext cx="884803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V="1">
            <a:off x="6748762" y="2918071"/>
            <a:ext cx="396000" cy="257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44209" y="1840754"/>
            <a:ext cx="70640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748762" y="1959318"/>
            <a:ext cx="0" cy="2079523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 r="-5797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44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3423912" y="1959318"/>
            <a:ext cx="884803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60620" y="3168685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 noChangeAspect="1"/>
          </p:cNvCxnSpPr>
          <p:nvPr/>
        </p:nvCxnSpPr>
        <p:spPr>
          <a:xfrm flipV="1">
            <a:off x="6748762" y="2683127"/>
            <a:ext cx="756000" cy="490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444208" y="1840754"/>
            <a:ext cx="1087945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6748762" y="1959318"/>
            <a:ext cx="0" cy="2079523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050" y="3972114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 r="-5797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55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DEB Modes of Action (</a:t>
            </a:r>
            <a:r>
              <a:rPr lang="en-GB" dirty="0" err="1" smtClean="0"/>
              <a:t>MoA</a:t>
            </a:r>
            <a:r>
              <a:rPr lang="en-GB" dirty="0" smtClean="0"/>
              <a:t>)</a:t>
            </a:r>
          </a:p>
          <a:p>
            <a:r>
              <a:rPr lang="en-GB" dirty="0" smtClean="0"/>
              <a:t>Survival</a:t>
            </a:r>
          </a:p>
          <a:p>
            <a:r>
              <a:rPr lang="en-GB" dirty="0" smtClean="0"/>
              <a:t>Sub-lethal effects </a:t>
            </a:r>
          </a:p>
          <a:p>
            <a:r>
              <a:rPr lang="en-GB" dirty="0" smtClean="0"/>
              <a:t>Mixtures</a:t>
            </a:r>
          </a:p>
        </p:txBody>
      </p:sp>
    </p:spTree>
    <p:extLst>
      <p:ext uri="{BB962C8B-B14F-4D97-AF65-F5344CB8AC3E}">
        <p14:creationId xmlns:p14="http://schemas.microsoft.com/office/powerpoint/2010/main" val="1353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736836" y="2935359"/>
            <a:ext cx="1547891" cy="1120629"/>
            <a:chOff x="2217507" y="2941913"/>
            <a:chExt cx="1547891" cy="112062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80644" y="2230912"/>
            <a:ext cx="3197599" cy="18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404357" y="2211251"/>
            <a:ext cx="3197599" cy="1831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1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0" y="1707654"/>
            <a:ext cx="8269414" cy="31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4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18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736836" y="2935359"/>
            <a:ext cx="1547891" cy="1120629"/>
            <a:chOff x="2217507" y="2941913"/>
            <a:chExt cx="1547891" cy="112062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736836" y="2935359"/>
            <a:ext cx="1547891" cy="1120629"/>
            <a:chOff x="2217507" y="2941913"/>
            <a:chExt cx="1547891" cy="112062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254584" y="2940695"/>
            <a:ext cx="0" cy="11075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p:sp>
        <p:nvSpPr>
          <p:cNvPr id="46" name="Rectangle 45"/>
          <p:cNvSpPr/>
          <p:nvPr/>
        </p:nvSpPr>
        <p:spPr>
          <a:xfrm>
            <a:off x="2745782" y="1959318"/>
            <a:ext cx="1318424" cy="1836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813547" y="3113966"/>
            <a:ext cx="1932233" cy="969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1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7258998" y="1730606"/>
            <a:ext cx="1402525" cy="1337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p:sp>
        <p:nvSpPr>
          <p:cNvPr id="46" name="Rectangle 45"/>
          <p:cNvSpPr/>
          <p:nvPr/>
        </p:nvSpPr>
        <p:spPr>
          <a:xfrm>
            <a:off x="2744573" y="1847532"/>
            <a:ext cx="1402525" cy="170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7254553" y="2470756"/>
            <a:ext cx="1402525" cy="81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251192" y="1744724"/>
            <a:ext cx="1289304" cy="1331082"/>
            <a:chOff x="7251192" y="1737360"/>
            <a:chExt cx="1289304" cy="1331082"/>
          </a:xfrm>
        </p:grpSpPr>
        <p:sp>
          <p:nvSpPr>
            <p:cNvPr id="5" name="Freeform 4"/>
            <p:cNvSpPr/>
            <p:nvPr/>
          </p:nvSpPr>
          <p:spPr>
            <a:xfrm>
              <a:off x="7251192" y="2990088"/>
              <a:ext cx="329184" cy="64008"/>
            </a:xfrm>
            <a:custGeom>
              <a:avLst/>
              <a:gdLst>
                <a:gd name="connsiteX0" fmla="*/ 0 w 329184"/>
                <a:gd name="connsiteY0" fmla="*/ 0 h 64008"/>
                <a:gd name="connsiteX1" fmla="*/ 173736 w 329184"/>
                <a:gd name="connsiteY1" fmla="*/ 27432 h 64008"/>
                <a:gd name="connsiteX2" fmla="*/ 173736 w 329184"/>
                <a:gd name="connsiteY2" fmla="*/ 27432 h 64008"/>
                <a:gd name="connsiteX3" fmla="*/ 329184 w 329184"/>
                <a:gd name="connsiteY3" fmla="*/ 64008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64008">
                  <a:moveTo>
                    <a:pt x="0" y="0"/>
                  </a:moveTo>
                  <a:lnTo>
                    <a:pt x="173736" y="27432"/>
                  </a:lnTo>
                  <a:lnTo>
                    <a:pt x="173736" y="27432"/>
                  </a:lnTo>
                  <a:cubicBezTo>
                    <a:pt x="199644" y="33528"/>
                    <a:pt x="196596" y="25908"/>
                    <a:pt x="329184" y="640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71232" y="2450592"/>
              <a:ext cx="722376" cy="617850"/>
            </a:xfrm>
            <a:custGeom>
              <a:avLst/>
              <a:gdLst>
                <a:gd name="connsiteX0" fmla="*/ 0 w 722376"/>
                <a:gd name="connsiteY0" fmla="*/ 603504 h 617850"/>
                <a:gd name="connsiteX1" fmla="*/ 256032 w 722376"/>
                <a:gd name="connsiteY1" fmla="*/ 539496 h 617850"/>
                <a:gd name="connsiteX2" fmla="*/ 722376 w 722376"/>
                <a:gd name="connsiteY2" fmla="*/ 0 h 61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376" h="617850">
                  <a:moveTo>
                    <a:pt x="0" y="603504"/>
                  </a:moveTo>
                  <a:cubicBezTo>
                    <a:pt x="67818" y="621792"/>
                    <a:pt x="135636" y="640080"/>
                    <a:pt x="256032" y="539496"/>
                  </a:cubicBezTo>
                  <a:cubicBezTo>
                    <a:pt x="376428" y="438912"/>
                    <a:pt x="594360" y="118872"/>
                    <a:pt x="72237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293608" y="1737360"/>
              <a:ext cx="246888" cy="713232"/>
            </a:xfrm>
            <a:custGeom>
              <a:avLst/>
              <a:gdLst>
                <a:gd name="connsiteX0" fmla="*/ 0 w 246888"/>
                <a:gd name="connsiteY0" fmla="*/ 713232 h 713232"/>
                <a:gd name="connsiteX1" fmla="*/ 100584 w 246888"/>
                <a:gd name="connsiteY1" fmla="*/ 512064 h 713232"/>
                <a:gd name="connsiteX2" fmla="*/ 246888 w 246888"/>
                <a:gd name="connsiteY2" fmla="*/ 0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888" h="713232">
                  <a:moveTo>
                    <a:pt x="0" y="713232"/>
                  </a:moveTo>
                  <a:cubicBezTo>
                    <a:pt x="29718" y="672084"/>
                    <a:pt x="59436" y="630936"/>
                    <a:pt x="100584" y="512064"/>
                  </a:cubicBezTo>
                  <a:cubicBezTo>
                    <a:pt x="141732" y="393192"/>
                    <a:pt x="199644" y="147828"/>
                    <a:pt x="24688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36836" y="2344057"/>
            <a:ext cx="1547891" cy="1711931"/>
            <a:chOff x="2217507" y="2350611"/>
            <a:chExt cx="1547891" cy="1711931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350611"/>
              <a:ext cx="0" cy="1698824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 flipV="1">
            <a:off x="7254584" y="2940695"/>
            <a:ext cx="0" cy="11075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47" y="2059049"/>
                <a:ext cx="764341" cy="473084"/>
              </a:xfrm>
              <a:prstGeom prst="rect">
                <a:avLst/>
              </a:prstGeom>
              <a:blipFill>
                <a:blip r:embed="rId5"/>
                <a:stretch>
                  <a:fillRect b="-7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4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p:sp>
        <p:nvSpPr>
          <p:cNvPr id="5" name="Can 4"/>
          <p:cNvSpPr/>
          <p:nvPr/>
        </p:nvSpPr>
        <p:spPr>
          <a:xfrm>
            <a:off x="5364088" y="2283718"/>
            <a:ext cx="864096" cy="1584176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an 5"/>
          <p:cNvSpPr/>
          <p:nvPr/>
        </p:nvSpPr>
        <p:spPr>
          <a:xfrm>
            <a:off x="5400092" y="3003798"/>
            <a:ext cx="792088" cy="8103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>
            <a:off x="6804248" y="2285909"/>
            <a:ext cx="864096" cy="1584176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>
            <a:off x="6840252" y="2787774"/>
            <a:ext cx="792088" cy="1028591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659772" y="3291830"/>
            <a:ext cx="144000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95716" y="2868057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b="1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7732" y="3200665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b="1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220088" y="2972164"/>
            <a:ext cx="1440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04248" y="2285909"/>
            <a:ext cx="1331576" cy="1584176"/>
            <a:chOff x="6804248" y="2285909"/>
            <a:chExt cx="1331576" cy="1584176"/>
          </a:xfrm>
        </p:grpSpPr>
        <p:sp>
          <p:nvSpPr>
            <p:cNvPr id="9" name="Can 8"/>
            <p:cNvSpPr/>
            <p:nvPr/>
          </p:nvSpPr>
          <p:spPr>
            <a:xfrm>
              <a:off x="6804248" y="2285909"/>
              <a:ext cx="864096" cy="158417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n 9"/>
            <p:cNvSpPr/>
            <p:nvPr/>
          </p:nvSpPr>
          <p:spPr>
            <a:xfrm>
              <a:off x="6840252" y="2787774"/>
              <a:ext cx="792088" cy="1028591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659772" y="3291830"/>
              <a:ext cx="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47732" y="3200665"/>
              <a:ext cx="288092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350" b="1" dirty="0">
                  <a:solidFill>
                    <a:schemeClr val="accent3">
                      <a:lumMod val="50000"/>
                    </a:schemeClr>
                  </a:solidFill>
                </a:rPr>
                <a:t>NEC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95716" y="2283718"/>
            <a:ext cx="1332468" cy="1584176"/>
            <a:chOff x="4895716" y="2283718"/>
            <a:chExt cx="1332468" cy="1584176"/>
          </a:xfrm>
        </p:grpSpPr>
        <p:sp>
          <p:nvSpPr>
            <p:cNvPr id="5" name="Can 4"/>
            <p:cNvSpPr/>
            <p:nvPr/>
          </p:nvSpPr>
          <p:spPr>
            <a:xfrm>
              <a:off x="5364088" y="2283718"/>
              <a:ext cx="864096" cy="158417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n 5"/>
            <p:cNvSpPr/>
            <p:nvPr/>
          </p:nvSpPr>
          <p:spPr>
            <a:xfrm>
              <a:off x="5400092" y="3003798"/>
              <a:ext cx="792088" cy="81037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5716" y="2868057"/>
              <a:ext cx="288092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350" b="1" dirty="0">
                  <a:solidFill>
                    <a:schemeClr val="tx2"/>
                  </a:solidFill>
                </a:rPr>
                <a:t>NEC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220088" y="2972164"/>
              <a:ext cx="144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1331640" y="3084081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b="1" dirty="0">
                <a:solidFill>
                  <a:schemeClr val="accent6">
                    <a:lumMod val="50000"/>
                  </a:schemeClr>
                </a:solidFill>
              </a:rPr>
              <a:t>NEC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sp>
        <p:nvSpPr>
          <p:cNvPr id="24" name="Can 23"/>
          <p:cNvSpPr/>
          <p:nvPr/>
        </p:nvSpPr>
        <p:spPr>
          <a:xfrm>
            <a:off x="1792584" y="2283718"/>
            <a:ext cx="870244" cy="158417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an 24"/>
          <p:cNvSpPr/>
          <p:nvPr/>
        </p:nvSpPr>
        <p:spPr>
          <a:xfrm>
            <a:off x="1831662" y="3003226"/>
            <a:ext cx="792088" cy="8103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n 25"/>
          <p:cNvSpPr/>
          <p:nvPr/>
        </p:nvSpPr>
        <p:spPr>
          <a:xfrm>
            <a:off x="1831662" y="2957320"/>
            <a:ext cx="796122" cy="594520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9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04248" y="2285909"/>
            <a:ext cx="1331576" cy="1584176"/>
            <a:chOff x="6804248" y="2285909"/>
            <a:chExt cx="1331576" cy="1584176"/>
          </a:xfrm>
        </p:grpSpPr>
        <p:sp>
          <p:nvSpPr>
            <p:cNvPr id="9" name="Can 8"/>
            <p:cNvSpPr/>
            <p:nvPr/>
          </p:nvSpPr>
          <p:spPr>
            <a:xfrm>
              <a:off x="6804248" y="2285909"/>
              <a:ext cx="864096" cy="1584176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Can 9"/>
            <p:cNvSpPr/>
            <p:nvPr/>
          </p:nvSpPr>
          <p:spPr>
            <a:xfrm>
              <a:off x="6840252" y="2787774"/>
              <a:ext cx="792088" cy="1028591"/>
            </a:xfrm>
            <a:prstGeom prst="can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7659772" y="3291830"/>
              <a:ext cx="14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847732" y="3200665"/>
              <a:ext cx="288092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350" b="1" dirty="0">
                  <a:solidFill>
                    <a:schemeClr val="accent3">
                      <a:lumMod val="50000"/>
                    </a:schemeClr>
                  </a:solidFill>
                </a:rPr>
                <a:t>NEC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95716" y="2283718"/>
            <a:ext cx="1332468" cy="1584176"/>
            <a:chOff x="4895716" y="2283718"/>
            <a:chExt cx="1332468" cy="1584176"/>
          </a:xfrm>
        </p:grpSpPr>
        <p:sp>
          <p:nvSpPr>
            <p:cNvPr id="5" name="Can 4"/>
            <p:cNvSpPr/>
            <p:nvPr/>
          </p:nvSpPr>
          <p:spPr>
            <a:xfrm>
              <a:off x="5364088" y="2283718"/>
              <a:ext cx="864096" cy="1584176"/>
            </a:xfrm>
            <a:prstGeom prst="ca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n 5"/>
            <p:cNvSpPr/>
            <p:nvPr/>
          </p:nvSpPr>
          <p:spPr>
            <a:xfrm>
              <a:off x="5400092" y="3003798"/>
              <a:ext cx="792088" cy="810376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95716" y="2868057"/>
              <a:ext cx="288092" cy="2077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350" b="1" dirty="0">
                  <a:solidFill>
                    <a:schemeClr val="tx2"/>
                  </a:solidFill>
                </a:rPr>
                <a:t>NEC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5220088" y="2972164"/>
              <a:ext cx="144000" cy="0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an 16"/>
          <p:cNvSpPr/>
          <p:nvPr/>
        </p:nvSpPr>
        <p:spPr>
          <a:xfrm>
            <a:off x="1792584" y="2283718"/>
            <a:ext cx="870244" cy="1584176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331640" y="3084081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b="1" dirty="0">
                <a:solidFill>
                  <a:schemeClr val="accent6">
                    <a:lumMod val="50000"/>
                  </a:schemeClr>
                </a:solidFill>
              </a:rPr>
              <a:t>NEC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647" y="4243730"/>
            <a:ext cx="7283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mixture NEC is fixed when the fractions of  the </a:t>
            </a:r>
          </a:p>
          <a:p>
            <a:r>
              <a:rPr lang="en-GB" sz="2400" dirty="0" smtClean="0"/>
              <a:t>internal concentrations to their respective NECs sum to 1</a:t>
            </a:r>
            <a:endParaRPr lang="en-GB" sz="2400" dirty="0"/>
          </a:p>
        </p:txBody>
      </p:sp>
      <p:sp>
        <p:nvSpPr>
          <p:cNvPr id="23" name="Can 22"/>
          <p:cNvSpPr/>
          <p:nvPr/>
        </p:nvSpPr>
        <p:spPr>
          <a:xfrm>
            <a:off x="1831662" y="3003226"/>
            <a:ext cx="792088" cy="81037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n 20"/>
          <p:cNvSpPr/>
          <p:nvPr/>
        </p:nvSpPr>
        <p:spPr>
          <a:xfrm>
            <a:off x="1831662" y="2957320"/>
            <a:ext cx="796122" cy="594520"/>
          </a:xfrm>
          <a:prstGeom prst="can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0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t="20508" r="22446" b="34311"/>
          <a:stretch/>
        </p:blipFill>
        <p:spPr bwMode="auto">
          <a:xfrm>
            <a:off x="4954998" y="1036320"/>
            <a:ext cx="2855502" cy="200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PT" dirty="0" smtClean="0"/>
              <a:t>Standard DEB </a:t>
            </a:r>
            <a:r>
              <a:rPr lang="pt-PT" altLang="pt-PT" dirty="0" err="1" smtClean="0"/>
              <a:t>model</a:t>
            </a:r>
            <a:endParaRPr lang="pt-PT" altLang="pt-PT" dirty="0"/>
          </a:p>
        </p:txBody>
      </p:sp>
      <p:grpSp>
        <p:nvGrpSpPr>
          <p:cNvPr id="3" name="Group 2"/>
          <p:cNvGrpSpPr/>
          <p:nvPr/>
        </p:nvGrpSpPr>
        <p:grpSpPr>
          <a:xfrm>
            <a:off x="2819624" y="1211983"/>
            <a:ext cx="1730076" cy="1723363"/>
            <a:chOff x="2284522" y="1484784"/>
            <a:chExt cx="2045091" cy="22978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334073" y="1484784"/>
                  <a:ext cx="1869498" cy="5571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𝐴𝑚</m:t>
                                </m:r>
                              </m:sub>
                            </m:sSub>
                          </m:e>
                        </m:d>
                        <m:r>
                          <a:rPr lang="pt-PT" sz="1050" i="1">
                            <a:latin typeface="Cambria Math"/>
                          </a:rPr>
                          <m:t> </m:t>
                        </m:r>
                        <m:r>
                          <a:rPr lang="pt-PT" sz="105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050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pt-PT" sz="105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05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pt-PT" sz="1050" i="1">
                                <a:latin typeface="Cambria Math"/>
                              </a:rPr>
                              <m:t>2/3</m:t>
                            </m:r>
                          </m:sup>
                        </m:sSup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4073" y="1484784"/>
                  <a:ext cx="1869498" cy="5571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2284522" y="1825453"/>
                  <a:ext cx="2013515" cy="5783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r>
                          <a:rPr lang="pt-PT" sz="1050" i="1">
                            <a:latin typeface="Cambria Math"/>
                          </a:rPr>
                          <m:t>𝐸</m:t>
                        </m:r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1050" i="1">
                                            <a:latin typeface="Cambria Math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pt-PT" sz="1050" i="1">
                                            <a:latin typeface="Cambria Math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</m:e>
                                </m:d>
                                <m:acc>
                                  <m:accPr>
                                    <m:chr m:val="̇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𝑣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pt-PT" sz="1050" i="1">
                                    <a:latin typeface="Cambria Math"/>
                                  </a:rPr>
                                  <m:t>𝐿</m:t>
                                </m:r>
                              </m:den>
                            </m:f>
                            <m:r>
                              <a:rPr lang="pt-PT" sz="1050" i="1">
                                <a:latin typeface="Cambria Math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pt-PT" sz="105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1050" i="1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pt-PT" sz="1050" i="1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t-PT" sz="1050" i="1">
                                    <a:latin typeface="Cambria Math"/>
                                    <a:ea typeface="Cambria Math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pt-PT" sz="1050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4522" y="1825453"/>
                  <a:ext cx="2013515" cy="578364"/>
                </a:xfrm>
                <a:prstGeom prst="rect">
                  <a:avLst/>
                </a:prstGeom>
                <a:blipFill>
                  <a:blip r:embed="rId5"/>
                  <a:stretch>
                    <a:fillRect t="-57746" b="-408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313388" y="2393128"/>
                  <a:ext cx="2016225" cy="5571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𝑀</m:t>
                                </m:r>
                              </m:sub>
                            </m:sSub>
                          </m:e>
                        </m:d>
                        <m:r>
                          <a:rPr lang="pt-PT" sz="1050" i="1">
                            <a:latin typeface="Cambria Math"/>
                          </a:rPr>
                          <m:t>𝑉</m:t>
                        </m:r>
                        <m:r>
                          <a:rPr lang="pt-PT" sz="1050" i="1">
                            <a:latin typeface="Cambria Math"/>
                          </a:rPr>
                          <m:t>+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pt-PT" sz="105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1050" i="1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pt-PT" sz="1050" i="1">
                                <a:latin typeface="Cambria Math"/>
                              </a:rPr>
                              <m:t>2/3</m:t>
                            </m:r>
                          </m:sup>
                        </m:sSup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388" y="2393128"/>
                  <a:ext cx="2016225" cy="5571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375304" y="2753168"/>
                  <a:ext cx="1296144" cy="5490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𝐺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r>
                          <a:rPr lang="pt-PT" sz="1050" i="1">
                            <a:latin typeface="Cambria Math"/>
                            <a:ea typeface="Cambria Math"/>
                          </a:rPr>
                          <m:t>𝜅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5304" y="2753168"/>
                  <a:ext cx="1296144" cy="5490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2374904" y="3077349"/>
                  <a:ext cx="1008110" cy="6015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05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4904" y="3077349"/>
                  <a:ext cx="1008110" cy="6015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322975" y="3429000"/>
                  <a:ext cx="1791810" cy="35360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1050" i="1">
                                <a:latin typeface="Cambria Math"/>
                              </a:rPr>
                              <m:t>1−</m:t>
                            </m:r>
                            <m:r>
                              <a:rPr lang="pt-PT" sz="1050" i="1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</m:e>
                        </m:d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2975" y="3429000"/>
                  <a:ext cx="1791810" cy="3536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1435881" y="1265989"/>
            <a:ext cx="1202859" cy="1780624"/>
            <a:chOff x="726010" y="1484784"/>
            <a:chExt cx="1461337" cy="2374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963211" y="1484784"/>
                  <a:ext cx="1224136" cy="747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050" i="1">
                                <a:latin typeface="Cambria Math"/>
                              </a:rPr>
                              <m:t>𝑑𝐸</m:t>
                            </m:r>
                          </m:num>
                          <m:den>
                            <m:r>
                              <a:rPr lang="pt-PT" sz="105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r>
                          <a:rPr lang="pt-PT" sz="105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211" y="1484784"/>
                  <a:ext cx="1224136" cy="74764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938044" y="1991540"/>
                  <a:ext cx="1008112" cy="9745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050" i="1">
                                <a:latin typeface="Cambria Math"/>
                              </a:rPr>
                              <m:t>𝑑𝑉</m:t>
                            </m:r>
                          </m:num>
                          <m:den>
                            <m:r>
                              <a:rPr lang="pt-PT" sz="105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𝐺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["/>
                                <m:endChr m:val="]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PT" sz="105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t-PT" sz="1050" i="1">
                                        <a:latin typeface="Cambria Math"/>
                                      </a:rPr>
                                      <m:t>𝐺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44" y="1991540"/>
                  <a:ext cx="1008112" cy="97454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909511" y="2570640"/>
                  <a:ext cx="1008112" cy="5321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05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</m:num>
                          <m:den>
                            <m:r>
                              <a:rPr lang="pt-PT" sz="105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511" y="2570640"/>
                  <a:ext cx="1008112" cy="5321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939573" y="3111308"/>
                  <a:ext cx="1152129" cy="7476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050" i="1">
                                <a:latin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pt-PT" sz="1050" i="1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pt-PT" sz="1050" i="1"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pt-PT" sz="1050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050" i="1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sSub>
                          <m:sSubPr>
                            <m:ctrlPr>
                              <a:rPr lang="pt-PT" sz="10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pt-PT" sz="105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050" i="1">
                                    <a:latin typeface="Cambria Math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pt-PT" sz="1050" i="1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lang="pt-PT" sz="1050" i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9573" y="3111308"/>
                  <a:ext cx="1152129" cy="74764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 rot="16200000">
              <a:off x="519910" y="3260823"/>
              <a:ext cx="675188" cy="22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pt-PT" sz="600" dirty="0">
                  <a:cs typeface="Times New Roman" pitchFamily="18" charset="0"/>
                </a:rPr>
                <a:t>for </a:t>
              </a:r>
              <a:r>
                <a:rPr lang="pt-PT" sz="600" dirty="0" err="1">
                  <a:cs typeface="Times New Roman" pitchFamily="18" charset="0"/>
                </a:rPr>
                <a:t>adults</a:t>
              </a:r>
              <a:endParaRPr lang="pt-PT" sz="600" dirty="0">
                <a:cs typeface="Times New Roman" pitchFamily="18" charset="0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 rot="16200000">
              <a:off x="408898" y="2617284"/>
              <a:ext cx="880443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900"/>
                </a:spcAft>
              </a:pPr>
              <a:r>
                <a:rPr lang="pt-PT" sz="600" dirty="0">
                  <a:cs typeface="Times New Roman" pitchFamily="18" charset="0"/>
                </a:rPr>
                <a:t>for non-</a:t>
              </a:r>
              <a:r>
                <a:rPr lang="pt-PT" sz="600" dirty="0" err="1">
                  <a:cs typeface="Times New Roman" pitchFamily="18" charset="0"/>
                </a:rPr>
                <a:t>adults</a:t>
              </a:r>
              <a:endParaRPr lang="pt-PT" sz="600" dirty="0"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34588" y="3110949"/>
            <a:ext cx="7441807" cy="1575352"/>
            <a:chOff x="579451" y="4147932"/>
            <a:chExt cx="9922409" cy="2100469"/>
          </a:xfrm>
        </p:grpSpPr>
        <p:grpSp>
          <p:nvGrpSpPr>
            <p:cNvPr id="2" name="Group 1"/>
            <p:cNvGrpSpPr/>
            <p:nvPr/>
          </p:nvGrpSpPr>
          <p:grpSpPr>
            <a:xfrm>
              <a:off x="1919537" y="4147932"/>
              <a:ext cx="8582323" cy="2100469"/>
              <a:chOff x="1919537" y="4147932"/>
              <a:chExt cx="8582323" cy="2100469"/>
            </a:xfrm>
          </p:grpSpPr>
          <p:pic>
            <p:nvPicPr>
              <p:cNvPr id="20" name="Picture 7"/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55" t="41167" r="23750" b="47666"/>
              <a:stretch/>
            </p:blipFill>
            <p:spPr bwMode="auto">
              <a:xfrm>
                <a:off x="1919537" y="5591825"/>
                <a:ext cx="8582323" cy="656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8" name="Group 37"/>
              <p:cNvGrpSpPr>
                <a:grpSpLocks noChangeAspect="1"/>
              </p:cNvGrpSpPr>
              <p:nvPr/>
            </p:nvGrpSpPr>
            <p:grpSpPr>
              <a:xfrm>
                <a:off x="4799857" y="4147933"/>
                <a:ext cx="2102759" cy="1502257"/>
                <a:chOff x="4788024" y="1214424"/>
                <a:chExt cx="3944744" cy="2818212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98" t="19756" r="22446" b="34311"/>
                <a:stretch/>
              </p:blipFill>
              <p:spPr bwMode="auto">
                <a:xfrm>
                  <a:off x="4788024" y="1214424"/>
                  <a:ext cx="3944744" cy="2818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29221" y="3532718"/>
                  <a:ext cx="504056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350"/>
                </a:p>
              </p:txBody>
            </p:sp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55" t="58529" r="58153" b="38845"/>
                <a:stretch/>
              </p:blipFill>
              <p:spPr bwMode="auto">
                <a:xfrm>
                  <a:off x="5183882" y="3578155"/>
                  <a:ext cx="194733" cy="1611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1" name="Group 30"/>
              <p:cNvGrpSpPr>
                <a:grpSpLocks noChangeAspect="1"/>
              </p:cNvGrpSpPr>
              <p:nvPr/>
            </p:nvGrpSpPr>
            <p:grpSpPr>
              <a:xfrm>
                <a:off x="2678530" y="4410750"/>
                <a:ext cx="2069138" cy="1227514"/>
                <a:chOff x="4788024" y="1692419"/>
                <a:chExt cx="3944744" cy="2340216"/>
              </a:xfrm>
            </p:grpSpPr>
            <p:pic>
              <p:nvPicPr>
                <p:cNvPr id="32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98" t="27855" r="22446" b="34311"/>
                <a:stretch/>
              </p:blipFill>
              <p:spPr bwMode="auto">
                <a:xfrm>
                  <a:off x="4788024" y="1711354"/>
                  <a:ext cx="3944744" cy="232128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098" t="27622" r="31556" b="65338"/>
                <a:stretch/>
              </p:blipFill>
              <p:spPr bwMode="auto">
                <a:xfrm>
                  <a:off x="6460986" y="1692419"/>
                  <a:ext cx="620241" cy="43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5029221" y="3532718"/>
                  <a:ext cx="504056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350"/>
                </a:p>
              </p:txBody>
            </p:sp>
            <p:pic>
              <p:nvPicPr>
                <p:cNvPr id="35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55" t="58529" r="58153" b="38845"/>
                <a:stretch/>
              </p:blipFill>
              <p:spPr bwMode="auto">
                <a:xfrm>
                  <a:off x="5183882" y="3578155"/>
                  <a:ext cx="194733" cy="1611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6" name="Group 35"/>
              <p:cNvGrpSpPr>
                <a:grpSpLocks noChangeAspect="1"/>
              </p:cNvGrpSpPr>
              <p:nvPr/>
            </p:nvGrpSpPr>
            <p:grpSpPr>
              <a:xfrm>
                <a:off x="7394310" y="4147932"/>
                <a:ext cx="2086066" cy="1490332"/>
                <a:chOff x="4788024" y="1052736"/>
                <a:chExt cx="3944744" cy="2818212"/>
              </a:xfrm>
            </p:grpSpPr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198" t="19756" r="22446" b="34311"/>
                <a:stretch/>
              </p:blipFill>
              <p:spPr bwMode="auto">
                <a:xfrm>
                  <a:off x="4788024" y="1052736"/>
                  <a:ext cx="3944744" cy="2818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Rectangle 41"/>
                <p:cNvSpPr/>
                <p:nvPr/>
              </p:nvSpPr>
              <p:spPr>
                <a:xfrm>
                  <a:off x="5029221" y="3371030"/>
                  <a:ext cx="504056" cy="252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sz="1350"/>
                </a:p>
              </p:txBody>
            </p:sp>
            <p:pic>
              <p:nvPicPr>
                <p:cNvPr id="4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03" t="58529" r="55935" b="39104"/>
                <a:stretch/>
              </p:blipFill>
              <p:spPr bwMode="auto">
                <a:xfrm>
                  <a:off x="5221164" y="3416467"/>
                  <a:ext cx="142924" cy="1452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5" name="TextBox 4"/>
            <p:cNvSpPr txBox="1"/>
            <p:nvPr/>
          </p:nvSpPr>
          <p:spPr>
            <a:xfrm>
              <a:off x="579451" y="4585168"/>
              <a:ext cx="133505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350" dirty="0" err="1"/>
                <a:t>Hybrid</a:t>
              </a:r>
              <a:r>
                <a:rPr lang="pt-PT" sz="1350" dirty="0"/>
                <a:t> </a:t>
              </a:r>
              <a:r>
                <a:rPr lang="pt-PT" sz="1350" dirty="0" err="1"/>
                <a:t>dynamical</a:t>
              </a:r>
              <a:r>
                <a:rPr lang="pt-PT" sz="1350" dirty="0"/>
                <a:t> </a:t>
              </a:r>
              <a:r>
                <a:rPr lang="pt-PT" sz="1350" dirty="0" err="1"/>
                <a:t>system</a:t>
              </a:r>
              <a:r>
                <a:rPr lang="pt-PT" sz="1350" dirty="0"/>
                <a:t> </a:t>
              </a:r>
              <a:endParaRPr lang="en-GB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8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12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62496" y="2415686"/>
            <a:ext cx="0" cy="1656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6228184" y="2432775"/>
            <a:ext cx="180000" cy="522245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flipH="1">
            <a:off x="6515456" y="3444990"/>
            <a:ext cx="180000" cy="522245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2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62496" y="2415686"/>
            <a:ext cx="0" cy="1656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6228153" y="2959222"/>
            <a:ext cx="180000" cy="1008000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flipH="1">
            <a:off x="6515456" y="3444990"/>
            <a:ext cx="180000" cy="522245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  <a:blipFill>
                <a:blip r:embed="rId7"/>
                <a:stretch>
                  <a:fillRect r="-17143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  <a:blipFill>
                <a:blip r:embed="rId8"/>
                <a:stretch>
                  <a:fillRect r="-20290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97771" y="4358175"/>
                <a:ext cx="4284443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71" y="4358175"/>
                <a:ext cx="4284443" cy="8392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7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62496" y="2415686"/>
            <a:ext cx="0" cy="1656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6228153" y="2959222"/>
            <a:ext cx="180000" cy="1008000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flipH="1">
            <a:off x="6515456" y="3444990"/>
            <a:ext cx="180000" cy="522245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  <a:blipFill>
                <a:blip r:embed="rId7"/>
                <a:stretch>
                  <a:fillRect r="-17143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  <a:blipFill>
                <a:blip r:embed="rId8"/>
                <a:stretch>
                  <a:fillRect r="-20290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897771" y="4358175"/>
                <a:ext cx="4284443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771" y="4358175"/>
                <a:ext cx="4284443" cy="8392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04849" y="4267764"/>
            <a:ext cx="259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Irreversible binding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l</a:t>
                </a:r>
                <a:r>
                  <a:rPr lang="en-GB" sz="2400" dirty="0" smtClean="0"/>
                  <a:t>ocked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blipFill>
                <a:blip r:embed="rId10"/>
                <a:stretch>
                  <a:fillRect l="-675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57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62496" y="2415686"/>
            <a:ext cx="0" cy="1656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Left Brace 2"/>
          <p:cNvSpPr/>
          <p:nvPr/>
        </p:nvSpPr>
        <p:spPr>
          <a:xfrm>
            <a:off x="6228153" y="2959222"/>
            <a:ext cx="180000" cy="1008000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Left Brace 34"/>
          <p:cNvSpPr/>
          <p:nvPr/>
        </p:nvSpPr>
        <p:spPr>
          <a:xfrm flipH="1">
            <a:off x="6515456" y="3444990"/>
            <a:ext cx="180000" cy="522245"/>
          </a:xfrm>
          <a:prstGeom prst="leftBrac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895" y="3195743"/>
                <a:ext cx="421004" cy="461665"/>
              </a:xfrm>
              <a:prstGeom prst="rect">
                <a:avLst/>
              </a:prstGeom>
              <a:blipFill>
                <a:blip r:embed="rId7"/>
                <a:stretch>
                  <a:fillRect r="-17143"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864" y="3459578"/>
                <a:ext cx="421004" cy="461665"/>
              </a:xfrm>
              <a:prstGeom prst="rect">
                <a:avLst/>
              </a:prstGeom>
              <a:blipFill>
                <a:blip r:embed="rId8"/>
                <a:stretch>
                  <a:fillRect r="-20290"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43808" y="4513077"/>
                <a:ext cx="2552815" cy="6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13077"/>
                <a:ext cx="2552815" cy="693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04849" y="4267764"/>
            <a:ext cx="259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Irreversible binding</a:t>
            </a:r>
            <a:endParaRPr lang="en-GB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04848" y="4630365"/>
            <a:ext cx="246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Reversible binding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l</a:t>
                </a:r>
                <a:r>
                  <a:rPr lang="en-GB" sz="2400" dirty="0" smtClean="0"/>
                  <a:t>ocked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blipFill>
                <a:blip r:embed="rId10"/>
                <a:stretch>
                  <a:fillRect l="-675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050171" y="4510575"/>
                <a:ext cx="4284443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71" y="4510575"/>
                <a:ext cx="4284443" cy="83926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3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307068" y="2432775"/>
            <a:ext cx="3236622" cy="2"/>
          </a:xfrm>
          <a:prstGeom prst="line">
            <a:avLst/>
          </a:prstGeom>
          <a:ln w="222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266654" y="2355726"/>
            <a:ext cx="0" cy="1656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9" name="Freeform 48"/>
          <p:cNvSpPr>
            <a:spLocks/>
          </p:cNvSpPr>
          <p:nvPr/>
        </p:nvSpPr>
        <p:spPr>
          <a:xfrm>
            <a:off x="5381822" y="-1748730"/>
            <a:ext cx="3145536" cy="5703873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 59"/>
          <p:cNvGrpSpPr/>
          <p:nvPr/>
        </p:nvGrpSpPr>
        <p:grpSpPr>
          <a:xfrm>
            <a:off x="6731487" y="2348987"/>
            <a:ext cx="1547891" cy="1713555"/>
            <a:chOff x="2226651" y="2941913"/>
            <a:chExt cx="1547891" cy="1120629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74542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2226651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4" name="Freeform 63"/>
          <p:cNvSpPr/>
          <p:nvPr/>
        </p:nvSpPr>
        <p:spPr>
          <a:xfrm>
            <a:off x="5382950" y="1491630"/>
            <a:ext cx="3149600" cy="2463513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1432270" y="1328796"/>
            <a:ext cx="155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dependent</a:t>
            </a:r>
            <a:endParaRPr lang="en-GB" sz="24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462496" y="2415686"/>
            <a:ext cx="0" cy="1656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0" y="1974725"/>
                <a:ext cx="421004" cy="461665"/>
              </a:xfrm>
              <a:prstGeom prst="rect">
                <a:avLst/>
              </a:prstGeom>
              <a:blipFill>
                <a:blip r:embed="rId2"/>
                <a:stretch>
                  <a:fillRect r="-57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064" y="4016647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9" y="3984563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9678" y="220827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698" y="3982293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843808" y="4513077"/>
                <a:ext cx="2552815" cy="6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GB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GB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513077"/>
                <a:ext cx="2552815" cy="693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04849" y="4267764"/>
            <a:ext cx="2596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Irreversible binding</a:t>
            </a:r>
            <a:endParaRPr lang="en-GB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404848" y="4630365"/>
            <a:ext cx="2469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Reversible binding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/>
                  <a:t>l</a:t>
                </a:r>
                <a:r>
                  <a:rPr lang="en-GB" sz="2400" dirty="0" smtClean="0"/>
                  <a:t>ocked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sz="2400" dirty="0" smtClean="0"/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450" y="4267764"/>
                <a:ext cx="1446550" cy="461665"/>
              </a:xfrm>
              <a:prstGeom prst="rect">
                <a:avLst/>
              </a:prstGeom>
              <a:blipFill>
                <a:blip r:embed="rId9"/>
                <a:stretch>
                  <a:fillRect l="-675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050171" y="4510575"/>
                <a:ext cx="4284443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GB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171" y="4510575"/>
                <a:ext cx="4284443" cy="8392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 flipV="1">
            <a:off x="7407744" y="2211710"/>
            <a:ext cx="0" cy="1764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/>
              <p:cNvSpPr/>
              <p:nvPr/>
            </p:nvSpPr>
            <p:spPr>
              <a:xfrm>
                <a:off x="6640798" y="3156576"/>
                <a:ext cx="23746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accent3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798" y="3156576"/>
                <a:ext cx="2374636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7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6120680" cy="514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0" y="1707654"/>
            <a:ext cx="8269414" cy="31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1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DEB </a:t>
            </a:r>
            <a:r>
              <a:rPr lang="pt-PT" dirty="0" err="1" smtClean="0"/>
              <a:t>MoA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t="19468" r="22446" b="34311"/>
          <a:stretch/>
        </p:blipFill>
        <p:spPr bwMode="auto">
          <a:xfrm>
            <a:off x="1423005" y="1330343"/>
            <a:ext cx="4085518" cy="293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84646" y="1850923"/>
            <a:ext cx="176981" cy="17698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12" name="Group 11"/>
          <p:cNvGrpSpPr/>
          <p:nvPr/>
        </p:nvGrpSpPr>
        <p:grpSpPr>
          <a:xfrm>
            <a:off x="6389737" y="2050194"/>
            <a:ext cx="1665187" cy="369332"/>
            <a:chOff x="6389737" y="2050194"/>
            <a:chExt cx="1665187" cy="369332"/>
          </a:xfrm>
        </p:grpSpPr>
        <p:sp>
          <p:nvSpPr>
            <p:cNvPr id="5" name="Oval 4"/>
            <p:cNvSpPr/>
            <p:nvPr/>
          </p:nvSpPr>
          <p:spPr>
            <a:xfrm>
              <a:off x="6389737" y="2134828"/>
              <a:ext cx="176981" cy="1769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32639" y="2050194"/>
              <a:ext cx="13222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Assimilation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89737" y="2448950"/>
            <a:ext cx="1765279" cy="369332"/>
            <a:chOff x="6389737" y="2448950"/>
            <a:chExt cx="1765279" cy="369332"/>
          </a:xfrm>
        </p:grpSpPr>
        <p:sp>
          <p:nvSpPr>
            <p:cNvPr id="7" name="Oval 6"/>
            <p:cNvSpPr/>
            <p:nvPr/>
          </p:nvSpPr>
          <p:spPr>
            <a:xfrm>
              <a:off x="6389737" y="2536722"/>
              <a:ext cx="176981" cy="1769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32639" y="2448950"/>
              <a:ext cx="1422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Maintenance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4181165" y="3506428"/>
            <a:ext cx="176981" cy="17698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1" name="Group 20"/>
          <p:cNvGrpSpPr/>
          <p:nvPr/>
        </p:nvGrpSpPr>
        <p:grpSpPr>
          <a:xfrm>
            <a:off x="6389737" y="2853981"/>
            <a:ext cx="1235134" cy="369332"/>
            <a:chOff x="6389737" y="2853981"/>
            <a:chExt cx="1235134" cy="369332"/>
          </a:xfrm>
        </p:grpSpPr>
        <p:sp>
          <p:nvSpPr>
            <p:cNvPr id="10" name="Oval 9"/>
            <p:cNvSpPr/>
            <p:nvPr/>
          </p:nvSpPr>
          <p:spPr>
            <a:xfrm>
              <a:off x="6389737" y="2938615"/>
              <a:ext cx="176981" cy="176981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32639" y="2853981"/>
              <a:ext cx="892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Growth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4925960" y="3506428"/>
            <a:ext cx="176981" cy="17698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/>
          <p:cNvGrpSpPr/>
          <p:nvPr/>
        </p:nvGrpSpPr>
        <p:grpSpPr>
          <a:xfrm>
            <a:off x="6389737" y="3259013"/>
            <a:ext cx="1800486" cy="369332"/>
            <a:chOff x="6389737" y="3259013"/>
            <a:chExt cx="1800486" cy="369332"/>
          </a:xfrm>
        </p:grpSpPr>
        <p:sp>
          <p:nvSpPr>
            <p:cNvPr id="14" name="Oval 13"/>
            <p:cNvSpPr/>
            <p:nvPr/>
          </p:nvSpPr>
          <p:spPr>
            <a:xfrm>
              <a:off x="6389737" y="3340509"/>
              <a:ext cx="176981" cy="17698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4119" y="3259013"/>
              <a:ext cx="14561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Reproduction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1843546" y="3506428"/>
            <a:ext cx="176981" cy="1769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pSp>
        <p:nvGrpSpPr>
          <p:cNvPr id="23" name="Group 22"/>
          <p:cNvGrpSpPr/>
          <p:nvPr/>
        </p:nvGrpSpPr>
        <p:grpSpPr>
          <a:xfrm>
            <a:off x="6389737" y="3657768"/>
            <a:ext cx="1270377" cy="369332"/>
            <a:chOff x="6389737" y="3657768"/>
            <a:chExt cx="1270377" cy="369332"/>
          </a:xfrm>
        </p:grpSpPr>
        <p:sp>
          <p:nvSpPr>
            <p:cNvPr id="17" name="Oval 16"/>
            <p:cNvSpPr/>
            <p:nvPr/>
          </p:nvSpPr>
          <p:spPr>
            <a:xfrm>
              <a:off x="6389737" y="3742402"/>
              <a:ext cx="176981" cy="176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4158" y="3657768"/>
              <a:ext cx="91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Survival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4922271" y="2182242"/>
            <a:ext cx="176981" cy="1769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977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6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760620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609450" y="3979847"/>
            <a:ext cx="27100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40143" y="4083918"/>
            <a:ext cx="55483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err="1"/>
              <a:t>i</a:t>
            </a:r>
            <a:r>
              <a:rPr lang="en-GB" sz="1350" dirty="0" err="1" smtClean="0"/>
              <a:t>nt</a:t>
            </a:r>
            <a:r>
              <a:rPr lang="en-GB" sz="1350" dirty="0" smtClean="0"/>
              <a:t> </a:t>
            </a:r>
            <a:r>
              <a:rPr lang="en-GB" sz="1350" dirty="0" err="1" smtClean="0"/>
              <a:t>conc</a:t>
            </a:r>
            <a:endParaRPr lang="en-GB" sz="135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760620" y="3168685"/>
            <a:ext cx="9881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748762" y="2246911"/>
            <a:ext cx="1419356" cy="9217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48762" y="3168685"/>
            <a:ext cx="0" cy="870155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05501" y="4090459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89" y="2170674"/>
            <a:ext cx="55483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err="1"/>
              <a:t>i</a:t>
            </a:r>
            <a:r>
              <a:rPr lang="en-GB" sz="1350" dirty="0" err="1" smtClean="0"/>
              <a:t>nt</a:t>
            </a:r>
            <a:r>
              <a:rPr lang="en-GB" sz="1350" dirty="0" smtClean="0"/>
              <a:t> </a:t>
            </a:r>
            <a:r>
              <a:rPr lang="en-GB" sz="1350" dirty="0" err="1" smtClean="0"/>
              <a:t>conc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808606" y="4075649"/>
            <a:ext cx="57708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smtClean="0"/>
              <a:t>t</a:t>
            </a:r>
            <a:endParaRPr lang="en-GB" sz="1350" dirty="0"/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75811" y="2170674"/>
                <a:ext cx="46203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3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811" y="2170674"/>
                <a:ext cx="462037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736836" y="2935359"/>
            <a:ext cx="1547891" cy="1120629"/>
            <a:chOff x="2217507" y="2941913"/>
            <a:chExt cx="1547891" cy="112062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compound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/>
              <a:t>NEC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89" y="2170674"/>
            <a:ext cx="55483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err="1"/>
              <a:t>i</a:t>
            </a:r>
            <a:r>
              <a:rPr lang="en-GB" sz="1350" dirty="0" err="1" smtClean="0"/>
              <a:t>nt</a:t>
            </a:r>
            <a:r>
              <a:rPr lang="en-GB" sz="1350" dirty="0" smtClean="0"/>
              <a:t> </a:t>
            </a:r>
            <a:r>
              <a:rPr lang="en-GB" sz="1350" dirty="0" err="1" smtClean="0"/>
              <a:t>conc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808606" y="4075649"/>
            <a:ext cx="57708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smtClean="0"/>
              <a:t>t</a:t>
            </a:r>
            <a:endParaRPr lang="en-GB" sz="1350" dirty="0"/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0043" y="2170674"/>
                <a:ext cx="46203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3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043" y="2170674"/>
                <a:ext cx="462037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27935" y="4062542"/>
            <a:ext cx="57708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smtClean="0"/>
              <a:t>t</a:t>
            </a:r>
            <a:endParaRPr lang="en-GB" sz="135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3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>
            <a:off x="5397443" y="2806584"/>
            <a:ext cx="3149600" cy="89100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568895" y="3004846"/>
            <a:ext cx="715832" cy="635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5284748" y="3160184"/>
            <a:ext cx="3535723" cy="70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6736836" y="2935359"/>
            <a:ext cx="1547891" cy="1120629"/>
            <a:chOff x="2217507" y="2941913"/>
            <a:chExt cx="1547891" cy="112062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2217507" y="2941913"/>
            <a:ext cx="1547891" cy="1120629"/>
            <a:chOff x="2217507" y="2941913"/>
            <a:chExt cx="1547891" cy="1120629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3765398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052575" y="2941913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217507" y="2955020"/>
              <a:ext cx="0" cy="1107522"/>
            </a:xfrm>
            <a:prstGeom prst="line">
              <a:avLst/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Mixture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27584" y="2955020"/>
            <a:ext cx="3236622" cy="2"/>
          </a:xfrm>
          <a:prstGeom prst="line">
            <a:avLst/>
          </a:prstGeom>
          <a:ln w="22225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4849" y="2851146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tx2"/>
                </a:solidFill>
              </a:rPr>
              <a:t>NEC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6089" y="2170674"/>
            <a:ext cx="55483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err="1"/>
              <a:t>i</a:t>
            </a:r>
            <a:r>
              <a:rPr lang="en-GB" sz="1350" dirty="0" err="1" smtClean="0"/>
              <a:t>nt</a:t>
            </a:r>
            <a:r>
              <a:rPr lang="en-GB" sz="1350" dirty="0" smtClean="0"/>
              <a:t> </a:t>
            </a:r>
            <a:r>
              <a:rPr lang="en-GB" sz="1350" dirty="0" err="1" smtClean="0"/>
              <a:t>conc</a:t>
            </a:r>
            <a:endParaRPr lang="en-GB" sz="1350" dirty="0"/>
          </a:p>
        </p:txBody>
      </p:sp>
      <p:sp>
        <p:nvSpPr>
          <p:cNvPr id="25" name="TextBox 24"/>
          <p:cNvSpPr txBox="1"/>
          <p:nvPr/>
        </p:nvSpPr>
        <p:spPr>
          <a:xfrm>
            <a:off x="3808606" y="4075649"/>
            <a:ext cx="57708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smtClean="0"/>
              <a:t>t</a:t>
            </a:r>
            <a:endParaRPr lang="en-GB" sz="1350" dirty="0"/>
          </a:p>
        </p:txBody>
      </p:sp>
      <p:sp>
        <p:nvSpPr>
          <p:cNvPr id="29" name="Freeform 28"/>
          <p:cNvSpPr/>
          <p:nvPr/>
        </p:nvSpPr>
        <p:spPr>
          <a:xfrm>
            <a:off x="878114" y="2344057"/>
            <a:ext cx="3149600" cy="1611086"/>
          </a:xfrm>
          <a:custGeom>
            <a:avLst/>
            <a:gdLst>
              <a:gd name="connsiteX0" fmla="*/ 0 w 3149600"/>
              <a:gd name="connsiteY0" fmla="*/ 1611086 h 1611086"/>
              <a:gd name="connsiteX1" fmla="*/ 682172 w 3149600"/>
              <a:gd name="connsiteY1" fmla="*/ 1255486 h 1611086"/>
              <a:gd name="connsiteX2" fmla="*/ 1197429 w 3149600"/>
              <a:gd name="connsiteY2" fmla="*/ 849086 h 1611086"/>
              <a:gd name="connsiteX3" fmla="*/ 1400629 w 3149600"/>
              <a:gd name="connsiteY3" fmla="*/ 515257 h 1611086"/>
              <a:gd name="connsiteX4" fmla="*/ 1611086 w 3149600"/>
              <a:gd name="connsiteY4" fmla="*/ 297543 h 1611086"/>
              <a:gd name="connsiteX5" fmla="*/ 1879600 w 3149600"/>
              <a:gd name="connsiteY5" fmla="*/ 355600 h 1611086"/>
              <a:gd name="connsiteX6" fmla="*/ 2235200 w 3149600"/>
              <a:gd name="connsiteY6" fmla="*/ 660400 h 1611086"/>
              <a:gd name="connsiteX7" fmla="*/ 2510972 w 3149600"/>
              <a:gd name="connsiteY7" fmla="*/ 834572 h 1611086"/>
              <a:gd name="connsiteX8" fmla="*/ 2837543 w 3149600"/>
              <a:gd name="connsiteY8" fmla="*/ 696686 h 1611086"/>
              <a:gd name="connsiteX9" fmla="*/ 3149600 w 3149600"/>
              <a:gd name="connsiteY9" fmla="*/ 0 h 161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9600" h="1611086">
                <a:moveTo>
                  <a:pt x="0" y="1611086"/>
                </a:moveTo>
                <a:cubicBezTo>
                  <a:pt x="241300" y="1496786"/>
                  <a:pt x="482601" y="1382486"/>
                  <a:pt x="682172" y="1255486"/>
                </a:cubicBezTo>
                <a:cubicBezTo>
                  <a:pt x="881744" y="1128486"/>
                  <a:pt x="1077686" y="972457"/>
                  <a:pt x="1197429" y="849086"/>
                </a:cubicBezTo>
                <a:cubicBezTo>
                  <a:pt x="1317172" y="725715"/>
                  <a:pt x="1331686" y="607181"/>
                  <a:pt x="1400629" y="515257"/>
                </a:cubicBezTo>
                <a:cubicBezTo>
                  <a:pt x="1469572" y="423333"/>
                  <a:pt x="1531258" y="324152"/>
                  <a:pt x="1611086" y="297543"/>
                </a:cubicBezTo>
                <a:cubicBezTo>
                  <a:pt x="1690914" y="270934"/>
                  <a:pt x="1775581" y="295124"/>
                  <a:pt x="1879600" y="355600"/>
                </a:cubicBezTo>
                <a:cubicBezTo>
                  <a:pt x="1983619" y="416076"/>
                  <a:pt x="2129971" y="580571"/>
                  <a:pt x="2235200" y="660400"/>
                </a:cubicBezTo>
                <a:cubicBezTo>
                  <a:pt x="2340429" y="740229"/>
                  <a:pt x="2410582" y="828524"/>
                  <a:pt x="2510972" y="834572"/>
                </a:cubicBezTo>
                <a:cubicBezTo>
                  <a:pt x="2611362" y="840620"/>
                  <a:pt x="2731105" y="835781"/>
                  <a:pt x="2837543" y="696686"/>
                </a:cubicBezTo>
                <a:cubicBezTo>
                  <a:pt x="2943981" y="557591"/>
                  <a:pt x="3083076" y="195943"/>
                  <a:pt x="31496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0043" y="2170674"/>
                <a:ext cx="46203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35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35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GB" sz="135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35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GB" sz="135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35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043" y="2170674"/>
                <a:ext cx="462037" cy="300082"/>
              </a:xfrm>
              <a:prstGeom prst="rect">
                <a:avLst/>
              </a:prstGeom>
              <a:blipFill>
                <a:blip r:embed="rId2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83405" y="1946211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327935" y="4062542"/>
            <a:ext cx="57708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 smtClean="0"/>
              <a:t>t</a:t>
            </a:r>
            <a:endParaRPr lang="en-GB" sz="135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364088" y="3149600"/>
            <a:ext cx="1372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565339" y="3149600"/>
            <a:ext cx="719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864076" y="1959318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2906" y="3979847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32235" y="3966740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827584" y="3455079"/>
            <a:ext cx="3236622" cy="2"/>
          </a:xfrm>
          <a:prstGeom prst="line">
            <a:avLst/>
          </a:prstGeom>
          <a:ln w="2222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10110" y="3351204"/>
            <a:ext cx="28809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350" dirty="0">
                <a:solidFill>
                  <a:schemeClr val="accent3">
                    <a:lumMod val="50000"/>
                  </a:schemeClr>
                </a:solidFill>
              </a:rPr>
              <a:t>NEC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2735224" y="3435342"/>
            <a:ext cx="0" cy="61200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50392" y="2066544"/>
            <a:ext cx="3145536" cy="1892808"/>
          </a:xfrm>
          <a:custGeom>
            <a:avLst/>
            <a:gdLst>
              <a:gd name="connsiteX0" fmla="*/ 0 w 3145536"/>
              <a:gd name="connsiteY0" fmla="*/ 1892808 h 1892808"/>
              <a:gd name="connsiteX1" fmla="*/ 1069848 w 3145536"/>
              <a:gd name="connsiteY1" fmla="*/ 1719072 h 1892808"/>
              <a:gd name="connsiteX2" fmla="*/ 1728216 w 3145536"/>
              <a:gd name="connsiteY2" fmla="*/ 1463040 h 1892808"/>
              <a:gd name="connsiteX3" fmla="*/ 2267712 w 3145536"/>
              <a:gd name="connsiteY3" fmla="*/ 1115568 h 1892808"/>
              <a:gd name="connsiteX4" fmla="*/ 2807208 w 3145536"/>
              <a:gd name="connsiteY4" fmla="*/ 384048 h 1892808"/>
              <a:gd name="connsiteX5" fmla="*/ 3145536 w 3145536"/>
              <a:gd name="connsiteY5" fmla="*/ 0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5536" h="1892808">
                <a:moveTo>
                  <a:pt x="0" y="1892808"/>
                </a:moveTo>
                <a:cubicBezTo>
                  <a:pt x="390906" y="1841754"/>
                  <a:pt x="781812" y="1790700"/>
                  <a:pt x="1069848" y="1719072"/>
                </a:cubicBezTo>
                <a:cubicBezTo>
                  <a:pt x="1357884" y="1647444"/>
                  <a:pt x="1528572" y="1563624"/>
                  <a:pt x="1728216" y="1463040"/>
                </a:cubicBezTo>
                <a:cubicBezTo>
                  <a:pt x="1927860" y="1362456"/>
                  <a:pt x="2087880" y="1295400"/>
                  <a:pt x="2267712" y="1115568"/>
                </a:cubicBezTo>
                <a:cubicBezTo>
                  <a:pt x="2447544" y="935736"/>
                  <a:pt x="2660904" y="569976"/>
                  <a:pt x="2807208" y="384048"/>
                </a:cubicBezTo>
                <a:cubicBezTo>
                  <a:pt x="2953512" y="198120"/>
                  <a:pt x="3040380" y="67056"/>
                  <a:pt x="3145536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7254584" y="2940695"/>
            <a:ext cx="0" cy="11075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7251192" y="1744724"/>
            <a:ext cx="1289304" cy="1331082"/>
            <a:chOff x="7251192" y="1737360"/>
            <a:chExt cx="1289304" cy="1331082"/>
          </a:xfrm>
        </p:grpSpPr>
        <p:sp>
          <p:nvSpPr>
            <p:cNvPr id="5" name="Freeform 4"/>
            <p:cNvSpPr/>
            <p:nvPr/>
          </p:nvSpPr>
          <p:spPr>
            <a:xfrm>
              <a:off x="7251192" y="2990088"/>
              <a:ext cx="329184" cy="64008"/>
            </a:xfrm>
            <a:custGeom>
              <a:avLst/>
              <a:gdLst>
                <a:gd name="connsiteX0" fmla="*/ 0 w 329184"/>
                <a:gd name="connsiteY0" fmla="*/ 0 h 64008"/>
                <a:gd name="connsiteX1" fmla="*/ 173736 w 329184"/>
                <a:gd name="connsiteY1" fmla="*/ 27432 h 64008"/>
                <a:gd name="connsiteX2" fmla="*/ 173736 w 329184"/>
                <a:gd name="connsiteY2" fmla="*/ 27432 h 64008"/>
                <a:gd name="connsiteX3" fmla="*/ 329184 w 329184"/>
                <a:gd name="connsiteY3" fmla="*/ 64008 h 6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184" h="64008">
                  <a:moveTo>
                    <a:pt x="0" y="0"/>
                  </a:moveTo>
                  <a:lnTo>
                    <a:pt x="173736" y="27432"/>
                  </a:lnTo>
                  <a:lnTo>
                    <a:pt x="173736" y="27432"/>
                  </a:lnTo>
                  <a:cubicBezTo>
                    <a:pt x="199644" y="33528"/>
                    <a:pt x="196596" y="25908"/>
                    <a:pt x="329184" y="64008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71232" y="2450592"/>
              <a:ext cx="722376" cy="617850"/>
            </a:xfrm>
            <a:custGeom>
              <a:avLst/>
              <a:gdLst>
                <a:gd name="connsiteX0" fmla="*/ 0 w 722376"/>
                <a:gd name="connsiteY0" fmla="*/ 603504 h 617850"/>
                <a:gd name="connsiteX1" fmla="*/ 256032 w 722376"/>
                <a:gd name="connsiteY1" fmla="*/ 539496 h 617850"/>
                <a:gd name="connsiteX2" fmla="*/ 722376 w 722376"/>
                <a:gd name="connsiteY2" fmla="*/ 0 h 61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376" h="617850">
                  <a:moveTo>
                    <a:pt x="0" y="603504"/>
                  </a:moveTo>
                  <a:cubicBezTo>
                    <a:pt x="67818" y="621792"/>
                    <a:pt x="135636" y="640080"/>
                    <a:pt x="256032" y="539496"/>
                  </a:cubicBezTo>
                  <a:cubicBezTo>
                    <a:pt x="376428" y="438912"/>
                    <a:pt x="594360" y="118872"/>
                    <a:pt x="722376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8293608" y="1737360"/>
              <a:ext cx="246888" cy="713232"/>
            </a:xfrm>
            <a:custGeom>
              <a:avLst/>
              <a:gdLst>
                <a:gd name="connsiteX0" fmla="*/ 0 w 246888"/>
                <a:gd name="connsiteY0" fmla="*/ 713232 h 713232"/>
                <a:gd name="connsiteX1" fmla="*/ 100584 w 246888"/>
                <a:gd name="connsiteY1" fmla="*/ 512064 h 713232"/>
                <a:gd name="connsiteX2" fmla="*/ 246888 w 246888"/>
                <a:gd name="connsiteY2" fmla="*/ 0 h 71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6888" h="713232">
                  <a:moveTo>
                    <a:pt x="0" y="713232"/>
                  </a:moveTo>
                  <a:cubicBezTo>
                    <a:pt x="29718" y="672084"/>
                    <a:pt x="59436" y="630936"/>
                    <a:pt x="100584" y="512064"/>
                  </a:cubicBezTo>
                  <a:cubicBezTo>
                    <a:pt x="141732" y="393192"/>
                    <a:pt x="199644" y="147828"/>
                    <a:pt x="246888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5652120" y="1285054"/>
            <a:ext cx="1787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independent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33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1902383"/>
                <a:ext cx="709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70955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08304" y="18722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hazard</a:t>
            </a:r>
            <a:endParaRPr lang="en-GB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64087" y="2797565"/>
                <a:ext cx="3052374" cy="789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2797565"/>
                <a:ext cx="3052374" cy="789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52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1902383"/>
                <a:ext cx="1187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118705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08304" y="18722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hazard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4087" y="2797565"/>
                <a:ext cx="3052374" cy="789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𝑑𝑠</m:t>
                              </m:r>
                            </m:e>
                          </m:nary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7" y="2797565"/>
                <a:ext cx="3052374" cy="7898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07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1902383"/>
                <a:ext cx="1187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1187056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308304" y="18722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hazard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69457" y="3000013"/>
                <a:ext cx="11812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457" y="3000013"/>
                <a:ext cx="118128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194361" y="2146935"/>
            <a:ext cx="3236622" cy="2"/>
          </a:xfrm>
          <a:prstGeom prst="line">
            <a:avLst/>
          </a:prstGeom>
          <a:ln w="22225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15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1902383"/>
                <a:ext cx="13067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130670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194361" y="2146935"/>
            <a:ext cx="3236622" cy="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60313" y="3000013"/>
                <a:ext cx="2222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313" y="3000013"/>
                <a:ext cx="2222147" cy="400110"/>
              </a:xfrm>
              <a:prstGeom prst="rect">
                <a:avLst/>
              </a:prstGeom>
              <a:blipFill>
                <a:blip r:embed="rId6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25296" y="2148840"/>
            <a:ext cx="3209544" cy="219456"/>
          </a:xfrm>
          <a:custGeom>
            <a:avLst/>
            <a:gdLst>
              <a:gd name="connsiteX0" fmla="*/ 0 w 3209544"/>
              <a:gd name="connsiteY0" fmla="*/ 0 h 219456"/>
              <a:gd name="connsiteX1" fmla="*/ 3209544 w 3209544"/>
              <a:gd name="connsiteY1" fmla="*/ 219456 h 219456"/>
              <a:gd name="connsiteX2" fmla="*/ 3209544 w 3209544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544" h="219456">
                <a:moveTo>
                  <a:pt x="0" y="0"/>
                </a:moveTo>
                <a:lnTo>
                  <a:pt x="3209544" y="219456"/>
                </a:lnTo>
                <a:lnTo>
                  <a:pt x="3209544" y="2194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308304" y="18722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hazard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690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Survival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224116" y="1673943"/>
            <a:ext cx="0" cy="22048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364088" y="1902383"/>
                <a:ext cx="2187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902383"/>
                <a:ext cx="2187073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8" y="1500285"/>
                <a:ext cx="42312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153177" y="3812272"/>
            <a:ext cx="338628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335" y="3849072"/>
                <a:ext cx="42100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V="1">
            <a:off x="1194361" y="2146935"/>
            <a:ext cx="3236622" cy="2"/>
          </a:xfrm>
          <a:prstGeom prst="line">
            <a:avLst/>
          </a:prstGeom>
          <a:ln w="222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71" y="1922436"/>
                <a:ext cx="42100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25296" y="2148840"/>
            <a:ext cx="3209544" cy="219456"/>
          </a:xfrm>
          <a:custGeom>
            <a:avLst/>
            <a:gdLst>
              <a:gd name="connsiteX0" fmla="*/ 0 w 3209544"/>
              <a:gd name="connsiteY0" fmla="*/ 0 h 219456"/>
              <a:gd name="connsiteX1" fmla="*/ 3209544 w 3209544"/>
              <a:gd name="connsiteY1" fmla="*/ 219456 h 219456"/>
              <a:gd name="connsiteX2" fmla="*/ 3209544 w 3209544"/>
              <a:gd name="connsiteY2" fmla="*/ 219456 h 21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9544" h="219456">
                <a:moveTo>
                  <a:pt x="0" y="0"/>
                </a:moveTo>
                <a:lnTo>
                  <a:pt x="3209544" y="219456"/>
                </a:lnTo>
                <a:lnTo>
                  <a:pt x="3209544" y="2194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2080" y="2591719"/>
                <a:ext cx="3544945" cy="4408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b>
                      </m:sSub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0, 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591719"/>
                <a:ext cx="3544945" cy="440890"/>
              </a:xfrm>
              <a:prstGeom prst="rect">
                <a:avLst/>
              </a:prstGeom>
              <a:blipFill>
                <a:blip r:embed="rId6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220072" y="3007602"/>
            <a:ext cx="1512168" cy="817901"/>
            <a:chOff x="5220072" y="3007602"/>
            <a:chExt cx="1512168" cy="81790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6248666" y="3007602"/>
              <a:ext cx="195542" cy="414839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220072" y="3363838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killing rate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313024" y="3032610"/>
            <a:ext cx="723472" cy="763276"/>
            <a:chOff x="8234072" y="3032610"/>
            <a:chExt cx="723472" cy="763276"/>
          </a:xfrm>
        </p:grpSpPr>
        <p:cxnSp>
          <p:nvCxnSpPr>
            <p:cNvPr id="18" name="Straight Arrow Connector 17"/>
            <p:cNvCxnSpPr/>
            <p:nvPr/>
          </p:nvCxnSpPr>
          <p:spPr>
            <a:xfrm flipH="1" flipV="1">
              <a:off x="8388424" y="3032610"/>
              <a:ext cx="133680" cy="331228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234072" y="3334221"/>
              <a:ext cx="723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NEC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360050" y="3867894"/>
                <a:ext cx="3107326" cy="552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nor/>
                            </m:rP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50" y="3867894"/>
                <a:ext cx="3107326" cy="55297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6410060" y="4348690"/>
            <a:ext cx="2197940" cy="772957"/>
            <a:chOff x="6410060" y="4348690"/>
            <a:chExt cx="2197940" cy="772957"/>
          </a:xfrm>
        </p:grpSpPr>
        <p:sp>
          <p:nvSpPr>
            <p:cNvPr id="25" name="TextBox 24"/>
            <p:cNvSpPr txBox="1"/>
            <p:nvPr/>
          </p:nvSpPr>
          <p:spPr>
            <a:xfrm>
              <a:off x="6410060" y="4659982"/>
              <a:ext cx="2197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accent4">
                      <a:lumMod val="75000"/>
                    </a:schemeClr>
                  </a:solidFill>
                </a:rPr>
                <a:t>e</a:t>
              </a:r>
              <a:r>
                <a:rPr lang="en-GB" sz="2400" dirty="0" smtClean="0">
                  <a:solidFill>
                    <a:schemeClr val="accent4">
                      <a:lumMod val="75000"/>
                    </a:schemeClr>
                  </a:solidFill>
                </a:rPr>
                <a:t>limination rate</a:t>
              </a:r>
              <a:endParaRPr lang="en-GB" sz="24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7596336" y="4348690"/>
              <a:ext cx="195542" cy="414839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872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DEB2017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304</Words>
  <Application>Microsoft Office PowerPoint</Application>
  <PresentationFormat>On-screen Show (16:9)</PresentationFormat>
  <Paragraphs>287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DEB2017_PPT_Template</vt:lpstr>
      <vt:lpstr>Introduction to DEB theory  in ecotoxicolgy</vt:lpstr>
      <vt:lpstr>Content</vt:lpstr>
      <vt:lpstr>Standard DEB model</vt:lpstr>
      <vt:lpstr>DEB MoA</vt:lpstr>
      <vt:lpstr>Survival</vt:lpstr>
      <vt:lpstr>Survival</vt:lpstr>
      <vt:lpstr>Survival</vt:lpstr>
      <vt:lpstr>Survival</vt:lpstr>
      <vt:lpstr>Survival</vt:lpstr>
      <vt:lpstr>Survival</vt:lpstr>
      <vt:lpstr>Sub-lethal effects</vt:lpstr>
      <vt:lpstr>Sub-lethal effects</vt:lpstr>
      <vt:lpstr>Sub-lethal effects</vt:lpstr>
      <vt:lpstr>Single compound</vt:lpstr>
      <vt:lpstr>Single compound</vt:lpstr>
      <vt:lpstr>Single compound</vt:lpstr>
      <vt:lpstr>Single compound</vt:lpstr>
      <vt:lpstr>Single compound</vt:lpstr>
      <vt:lpstr>Single compound</vt:lpstr>
      <vt:lpstr>Single compound</vt:lpstr>
      <vt:lpstr>Mixtures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Mixture</vt:lpstr>
      <vt:lpstr>PowerPoint Presentation</vt:lpstr>
      <vt:lpstr>Mixtures</vt:lpstr>
      <vt:lpstr>PowerPoint Presentation</vt:lpstr>
      <vt:lpstr>PowerPoint Presentation</vt:lpstr>
      <vt:lpstr>Single compound</vt:lpstr>
      <vt:lpstr>Single compound</vt:lpstr>
      <vt:lpstr>Mixture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dina</dc:creator>
  <cp:lastModifiedBy>Gonçalo</cp:lastModifiedBy>
  <cp:revision>68</cp:revision>
  <dcterms:created xsi:type="dcterms:W3CDTF">2017-01-27T07:10:00Z</dcterms:created>
  <dcterms:modified xsi:type="dcterms:W3CDTF">2019-04-09T06:49:05Z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