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08" r:id="rId3"/>
    <p:sldId id="257" r:id="rId4"/>
    <p:sldId id="309" r:id="rId5"/>
    <p:sldId id="310" r:id="rId6"/>
    <p:sldId id="311" r:id="rId7"/>
    <p:sldId id="380" r:id="rId8"/>
    <p:sldId id="384" r:id="rId9"/>
    <p:sldId id="343" r:id="rId10"/>
    <p:sldId id="344" r:id="rId11"/>
    <p:sldId id="385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36" r:id="rId48"/>
    <p:sldId id="337" r:id="rId49"/>
    <p:sldId id="338" r:id="rId50"/>
    <p:sldId id="339" r:id="rId51"/>
    <p:sldId id="340" r:id="rId52"/>
    <p:sldId id="341" r:id="rId53"/>
    <p:sldId id="383" r:id="rId54"/>
    <p:sldId id="342" r:id="rId55"/>
    <p:sldId id="312" r:id="rId56"/>
    <p:sldId id="302" r:id="rId57"/>
    <p:sldId id="303" r:id="rId58"/>
    <p:sldId id="30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660"/>
  </p:normalViewPr>
  <p:slideViewPr>
    <p:cSldViewPr snapToGrid="0">
      <p:cViewPr>
        <p:scale>
          <a:sx n="80" d="100"/>
          <a:sy n="80" d="100"/>
        </p:scale>
        <p:origin x="3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C7E2-16F6-403D-9B61-4FE274454147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3943F-F200-4675-B28A-676A5CDA3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8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8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GREATEST</a:t>
            </a:r>
            <a:r>
              <a:rPr lang="en-US" baseline="0" dirty="0" smtClean="0"/>
              <a:t> TOXICITY AT HIGHEST GROWTH RATE -- COUNTERINTUITIVE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Blubber depth reduces about 4.5cm at weaning…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3943F-F200-4675-B28A-676A5CDA32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29E3D-BF62-4C59-B408-9A2089A2DCC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863F8-5183-426B-BD7A-7E82FEEC7EC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4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6D9-08F3-4ADD-A586-800654919169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242B-8F1B-4BDB-8BDE-F93426E8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783" y="2390660"/>
            <a:ext cx="7772400" cy="186844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Don't let </a:t>
            </a:r>
            <a:r>
              <a:rPr lang="en-US" dirty="0" smtClean="0"/>
              <a:t>data </a:t>
            </a:r>
            <a:r>
              <a:rPr lang="en-US" dirty="0"/>
              <a:t>ruin </a:t>
            </a:r>
            <a:r>
              <a:rPr lang="en-US" dirty="0" smtClean="0"/>
              <a:t>a perfectly </a:t>
            </a:r>
            <a:r>
              <a:rPr lang="en-US" dirty="0"/>
              <a:t>good </a:t>
            </a:r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28" y="0"/>
            <a:ext cx="4953872" cy="693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46" cy="693542"/>
          </a:xfrm>
          <a:prstGeom prst="rect">
            <a:avLst/>
          </a:prstGeom>
        </p:spPr>
      </p:pic>
      <p:pic>
        <p:nvPicPr>
          <p:cNvPr id="7" name="Picture 2" descr="HRZZ - Hrvatska zaklada za znan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8" y="0"/>
            <a:ext cx="1832321" cy="6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050" y="225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1"/>
                </a:solidFill>
              </a:rPr>
              <a:t>Cellular effects of</a:t>
            </a:r>
            <a:r>
              <a:rPr lang="hr-HR" sz="3000" b="1" dirty="0">
                <a:solidFill>
                  <a:schemeClr val="accent1"/>
                </a:solidFill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</a:rPr>
              <a:t>QDs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6506076" cy="4351338"/>
          </a:xfrm>
        </p:spPr>
        <p:txBody>
          <a:bodyPr/>
          <a:lstStyle/>
          <a:p>
            <a:r>
              <a:rPr lang="en-US" i="1" dirty="0" smtClean="0"/>
              <a:t>Pseudomonas aeruginosa</a:t>
            </a:r>
          </a:p>
          <a:p>
            <a:r>
              <a:rPr lang="en-US" dirty="0" smtClean="0"/>
              <a:t>Growth in microplates</a:t>
            </a:r>
          </a:p>
          <a:p>
            <a:pPr lvl="1"/>
            <a:r>
              <a:rPr lang="en-US" dirty="0" smtClean="0"/>
              <a:t>Control (no exposure)</a:t>
            </a:r>
          </a:p>
          <a:p>
            <a:pPr lvl="1"/>
            <a:r>
              <a:rPr lang="en-US" dirty="0" smtClean="0"/>
              <a:t>7 concentrations Cd(II)</a:t>
            </a:r>
          </a:p>
          <a:p>
            <a:pPr lvl="1"/>
            <a:r>
              <a:rPr lang="en-US" dirty="0" smtClean="0"/>
              <a:t>6 concentrations </a:t>
            </a:r>
            <a:r>
              <a:rPr lang="en-US" dirty="0" err="1" smtClean="0"/>
              <a:t>CdSe</a:t>
            </a:r>
            <a:r>
              <a:rPr lang="en-US" dirty="0" smtClean="0"/>
              <a:t> QDs</a:t>
            </a:r>
          </a:p>
          <a:p>
            <a:pPr lvl="1"/>
            <a:r>
              <a:rPr lang="en-US" dirty="0" smtClean="0"/>
              <a:t>Measurement of free radicals at the end (H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/>
              <a:t>2</a:t>
            </a:r>
            <a:r>
              <a:rPr lang="en-US" dirty="0" smtClean="0"/>
              <a:t> equivalents) </a:t>
            </a:r>
          </a:p>
          <a:p>
            <a:r>
              <a:rPr lang="en-US" dirty="0" smtClean="0"/>
              <a:t>Data and statistical analysis published in </a:t>
            </a:r>
            <a:r>
              <a:rPr lang="en-US" dirty="0" err="1" smtClean="0"/>
              <a:t>Priester</a:t>
            </a:r>
            <a:r>
              <a:rPr lang="en-US" dirty="0" smtClean="0"/>
              <a:t> et al. (2009)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9243" y="6285156"/>
            <a:ext cx="266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Klanjscek et al. 2012,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5" y="583894"/>
            <a:ext cx="7667741" cy="58785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67769" y="2137272"/>
            <a:ext cx="2588964" cy="2743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48260" y="5221995"/>
            <a:ext cx="20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in </a:t>
            </a:r>
            <a:r>
              <a:rPr lang="en-US" dirty="0" err="1" smtClean="0"/>
              <a:t>concent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7268" y="3508872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8"/>
          <p:cNvSpPr/>
          <p:nvPr/>
        </p:nvSpPr>
        <p:spPr>
          <a:xfrm>
            <a:off x="85348" y="2638915"/>
            <a:ext cx="161302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Substrate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concentration, </a:t>
            </a:r>
            <a:r>
              <a:rPr lang="en-US" sz="1200" i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9"/>
          <p:cNvSpPr/>
          <p:nvPr/>
        </p:nvSpPr>
        <p:spPr>
          <a:xfrm>
            <a:off x="2640901" y="2638915"/>
            <a:ext cx="1784163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reserve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0"/>
          <p:cNvSpPr/>
          <p:nvPr/>
        </p:nvSpPr>
        <p:spPr>
          <a:xfrm>
            <a:off x="7264480" y="2638915"/>
            <a:ext cx="156700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cell 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conc., </a:t>
            </a:r>
            <a:r>
              <a:rPr lang="en-US" sz="1200" i="1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endParaRPr lang="en-US" sz="1200" i="1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43"/>
          <p:cNvSpPr/>
          <p:nvPr/>
        </p:nvSpPr>
        <p:spPr>
          <a:xfrm>
            <a:off x="1797669" y="2647331"/>
            <a:ext cx="137160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Assim.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44"/>
          <p:cNvSpPr/>
          <p:nvPr/>
        </p:nvSpPr>
        <p:spPr>
          <a:xfrm>
            <a:off x="5614615" y="2691498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</a:p>
        </p:txBody>
      </p:sp>
      <p:sp>
        <p:nvSpPr>
          <p:cNvPr id="23" name="CustomShape 55"/>
          <p:cNvSpPr/>
          <p:nvPr/>
        </p:nvSpPr>
        <p:spPr>
          <a:xfrm>
            <a:off x="7249328" y="1388883"/>
            <a:ext cx="1582156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noFill/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</a:p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(CALIBRATED OD)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57"/>
          <p:cNvSpPr/>
          <p:nvPr/>
        </p:nvSpPr>
        <p:spPr>
          <a:xfrm>
            <a:off x="7688077" y="2149855"/>
            <a:ext cx="1248884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  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73"/>
          <p:cNvSpPr/>
          <p:nvPr/>
        </p:nvSpPr>
        <p:spPr>
          <a:xfrm>
            <a:off x="3559981" y="1835755"/>
            <a:ext cx="158760" cy="20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/>
          <a:lstStyle/>
          <a:p>
            <a:r>
              <a:rPr lang="hr-HR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98372" y="2945401"/>
            <a:ext cx="942529" cy="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406669" y="2934800"/>
            <a:ext cx="2842659" cy="270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stomShape 44"/>
          <p:cNvSpPr/>
          <p:nvPr/>
        </p:nvSpPr>
        <p:spPr>
          <a:xfrm>
            <a:off x="4590171" y="1554004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MAINTENANCE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Arc 92"/>
          <p:cNvSpPr/>
          <p:nvPr/>
        </p:nvSpPr>
        <p:spPr>
          <a:xfrm flipV="1">
            <a:off x="4631031" y="743337"/>
            <a:ext cx="490971" cy="2191463"/>
          </a:xfrm>
          <a:prstGeom prst="arc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7" name="Line 56"/>
          <p:cNvCxnSpPr/>
          <p:nvPr/>
        </p:nvCxnSpPr>
        <p:spPr>
          <a:xfrm>
            <a:off x="8040406" y="2009523"/>
            <a:ext cx="7936" cy="629392"/>
          </a:xfrm>
          <a:prstGeom prst="straightConnector1">
            <a:avLst/>
          </a:prstGeom>
          <a:ln w="27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0" name="Title 1"/>
          <p:cNvSpPr txBox="1">
            <a:spLocks/>
          </p:cNvSpPr>
          <p:nvPr/>
        </p:nvSpPr>
        <p:spPr>
          <a:xfrm>
            <a:off x="425819" y="-61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5B9BD5"/>
                </a:solidFill>
              </a:rPr>
              <a:t>Modelling control – standard model</a:t>
            </a:r>
            <a:endParaRPr lang="en-US" sz="30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23" grpId="0" animBg="1"/>
      <p:bldP spid="25" grpId="0"/>
      <p:bldP spid="87" grpId="0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99" y="2030821"/>
            <a:ext cx="5837401" cy="3688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1931" y="4040777"/>
            <a:ext cx="1767840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370734" y="3582612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756" y="5681322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HOURS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5819" y="-61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5B9BD5"/>
                </a:solidFill>
              </a:rPr>
              <a:t>Modelling control</a:t>
            </a:r>
            <a:endParaRPr lang="en-US" sz="30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 rot="1383766">
            <a:off x="4381584" y="1306371"/>
            <a:ext cx="2818949" cy="1676101"/>
          </a:xfrm>
          <a:prstGeom prst="ellipse">
            <a:avLst/>
          </a:prstGeom>
          <a:solidFill>
            <a:schemeClr val="accent4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ustomShape 38"/>
          <p:cNvSpPr/>
          <p:nvPr/>
        </p:nvSpPr>
        <p:spPr>
          <a:xfrm>
            <a:off x="85348" y="2638915"/>
            <a:ext cx="161302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Substrate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concentration, </a:t>
            </a:r>
            <a:r>
              <a:rPr lang="en-US" sz="1200" i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9"/>
          <p:cNvSpPr/>
          <p:nvPr/>
        </p:nvSpPr>
        <p:spPr>
          <a:xfrm>
            <a:off x="2640901" y="2638915"/>
            <a:ext cx="1784163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reserve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0"/>
          <p:cNvSpPr/>
          <p:nvPr/>
        </p:nvSpPr>
        <p:spPr>
          <a:xfrm>
            <a:off x="7264480" y="2638915"/>
            <a:ext cx="156700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cell 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conc., </a:t>
            </a:r>
            <a:r>
              <a:rPr lang="en-US" sz="1200" i="1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endParaRPr lang="en-US" sz="1200" i="1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43"/>
          <p:cNvSpPr/>
          <p:nvPr/>
        </p:nvSpPr>
        <p:spPr>
          <a:xfrm>
            <a:off x="1797669" y="2647331"/>
            <a:ext cx="137160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Assim.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44"/>
          <p:cNvSpPr/>
          <p:nvPr/>
        </p:nvSpPr>
        <p:spPr>
          <a:xfrm>
            <a:off x="5614615" y="2691498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</a:p>
        </p:txBody>
      </p:sp>
      <p:sp>
        <p:nvSpPr>
          <p:cNvPr id="23" name="CustomShape 55"/>
          <p:cNvSpPr/>
          <p:nvPr/>
        </p:nvSpPr>
        <p:spPr>
          <a:xfrm>
            <a:off x="7249328" y="1388883"/>
            <a:ext cx="1582156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noFill/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</a:p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(CALIBRATED OD)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57"/>
          <p:cNvSpPr/>
          <p:nvPr/>
        </p:nvSpPr>
        <p:spPr>
          <a:xfrm>
            <a:off x="7688077" y="2149855"/>
            <a:ext cx="1248884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  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63"/>
          <p:cNvSpPr/>
          <p:nvPr/>
        </p:nvSpPr>
        <p:spPr>
          <a:xfrm>
            <a:off x="2155475" y="1556035"/>
            <a:ext cx="1745785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FF8080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Environmental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degradation, </a:t>
            </a:r>
            <a:r>
              <a:rPr lang="en-US" sz="1200" i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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Line 64"/>
          <p:cNvSpPr/>
          <p:nvPr/>
        </p:nvSpPr>
        <p:spPr>
          <a:xfrm flipH="1" flipV="1">
            <a:off x="3901259" y="1733251"/>
            <a:ext cx="539069" cy="0"/>
          </a:xfrm>
          <a:prstGeom prst="line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73"/>
          <p:cNvSpPr/>
          <p:nvPr/>
        </p:nvSpPr>
        <p:spPr>
          <a:xfrm>
            <a:off x="3559981" y="1835755"/>
            <a:ext cx="158760" cy="20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/>
          <a:lstStyle/>
          <a:p>
            <a:r>
              <a:rPr lang="hr-HR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76"/>
          <p:cNvSpPr/>
          <p:nvPr/>
        </p:nvSpPr>
        <p:spPr>
          <a:xfrm>
            <a:off x="3638380" y="2169723"/>
            <a:ext cx="1087200" cy="42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680" tIns="58680" rIns="103680" bIns="5868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698372" y="2945401"/>
            <a:ext cx="942529" cy="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406669" y="2934800"/>
            <a:ext cx="2857811" cy="270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>
            <a:off x="3068262" y="2009523"/>
            <a:ext cx="1683002" cy="1909334"/>
          </a:xfrm>
          <a:prstGeom prst="arc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CustomShape 44"/>
          <p:cNvSpPr/>
          <p:nvPr/>
        </p:nvSpPr>
        <p:spPr>
          <a:xfrm>
            <a:off x="4590171" y="1554004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MAINTENANCE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Arc 92"/>
          <p:cNvSpPr/>
          <p:nvPr/>
        </p:nvSpPr>
        <p:spPr>
          <a:xfrm flipV="1">
            <a:off x="4631031" y="743337"/>
            <a:ext cx="490971" cy="2191463"/>
          </a:xfrm>
          <a:prstGeom prst="arc">
            <a:avLst>
              <a:gd name="adj1" fmla="val 16175930"/>
              <a:gd name="adj2" fmla="val 0"/>
            </a:avLst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7" name="Line 56"/>
          <p:cNvCxnSpPr/>
          <p:nvPr/>
        </p:nvCxnSpPr>
        <p:spPr>
          <a:xfrm>
            <a:off x="8040406" y="2009523"/>
            <a:ext cx="7936" cy="629392"/>
          </a:xfrm>
          <a:prstGeom prst="straightConnector1">
            <a:avLst/>
          </a:prstGeom>
          <a:ln w="27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5" name="Title 1"/>
          <p:cNvSpPr txBox="1">
            <a:spLocks/>
          </p:cNvSpPr>
          <p:nvPr/>
        </p:nvSpPr>
        <p:spPr>
          <a:xfrm>
            <a:off x="425819" y="-61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5B9BD5"/>
                </a:solidFill>
              </a:rPr>
              <a:t>Modelling control</a:t>
            </a:r>
            <a:endParaRPr lang="en-US" sz="30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1" grpId="0" animBg="1"/>
      <p:bldP spid="44" grpId="0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99" y="2030821"/>
            <a:ext cx="5837401" cy="3688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1931" y="4040777"/>
            <a:ext cx="1767840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370734" y="3582612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756" y="5681322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HOURS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5819" y="-61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5B9BD5"/>
                </a:solidFill>
              </a:rPr>
              <a:t>Modelling control</a:t>
            </a:r>
            <a:endParaRPr lang="en-US" sz="3000" b="1" dirty="0">
              <a:solidFill>
                <a:srgbClr val="5B9BD5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>
            <a:off x="5111931" y="4184469"/>
            <a:ext cx="65065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8059" y="39998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modified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 rot="1383766">
            <a:off x="4381584" y="1306371"/>
            <a:ext cx="2818949" cy="1676101"/>
          </a:xfrm>
          <a:prstGeom prst="ellipse">
            <a:avLst/>
          </a:prstGeom>
          <a:solidFill>
            <a:schemeClr val="accent4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ustomShape 38"/>
          <p:cNvSpPr/>
          <p:nvPr/>
        </p:nvSpPr>
        <p:spPr>
          <a:xfrm>
            <a:off x="85348" y="2638915"/>
            <a:ext cx="161302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Substrate</a:t>
            </a:r>
          </a:p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concentration, </a:t>
            </a:r>
            <a:r>
              <a:rPr lang="en-US" sz="1200" i="1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en-US" sz="1200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9"/>
          <p:cNvSpPr/>
          <p:nvPr/>
        </p:nvSpPr>
        <p:spPr>
          <a:xfrm>
            <a:off x="2640901" y="2638915"/>
            <a:ext cx="1784163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reserve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0"/>
          <p:cNvSpPr/>
          <p:nvPr/>
        </p:nvSpPr>
        <p:spPr>
          <a:xfrm>
            <a:off x="7264480" y="2638915"/>
            <a:ext cx="1567004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cell 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conc., </a:t>
            </a:r>
            <a:r>
              <a:rPr lang="en-US" sz="1200" i="1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endParaRPr lang="en-US" sz="1200" i="1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43"/>
          <p:cNvSpPr/>
          <p:nvPr/>
        </p:nvSpPr>
        <p:spPr>
          <a:xfrm>
            <a:off x="1797669" y="2647331"/>
            <a:ext cx="137160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Assim.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44"/>
          <p:cNvSpPr/>
          <p:nvPr/>
        </p:nvSpPr>
        <p:spPr>
          <a:xfrm>
            <a:off x="5614615" y="2691498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</a:p>
        </p:txBody>
      </p:sp>
      <p:sp>
        <p:nvSpPr>
          <p:cNvPr id="13" name="CustomShape 45"/>
          <p:cNvSpPr/>
          <p:nvPr/>
        </p:nvSpPr>
        <p:spPr>
          <a:xfrm>
            <a:off x="5234431" y="3668167"/>
            <a:ext cx="1449252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HAZARD, 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46"/>
          <p:cNvSpPr/>
          <p:nvPr/>
        </p:nvSpPr>
        <p:spPr>
          <a:xfrm>
            <a:off x="7249328" y="4153357"/>
            <a:ext cx="1582156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noFill/>
          <a:ln w="2736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Dissolved OM</a:t>
            </a:r>
          </a:p>
        </p:txBody>
      </p:sp>
      <p:cxnSp>
        <p:nvCxnSpPr>
          <p:cNvPr id="17" name="Line 49"/>
          <p:cNvCxnSpPr/>
          <p:nvPr/>
        </p:nvCxnSpPr>
        <p:spPr>
          <a:xfrm flipV="1">
            <a:off x="6683682" y="3668168"/>
            <a:ext cx="1401790" cy="285272"/>
          </a:xfrm>
          <a:prstGeom prst="straightConnector1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0" name="CustomShape 52"/>
          <p:cNvSpPr/>
          <p:nvPr/>
        </p:nvSpPr>
        <p:spPr>
          <a:xfrm rot="20843444">
            <a:off x="6944619" y="3538775"/>
            <a:ext cx="92412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CAUSE 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55"/>
          <p:cNvSpPr/>
          <p:nvPr/>
        </p:nvSpPr>
        <p:spPr>
          <a:xfrm>
            <a:off x="7249328" y="1388883"/>
            <a:ext cx="1582156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noFill/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</a:p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(CALIBRATED OD)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4" name="Line 56"/>
          <p:cNvCxnSpPr/>
          <p:nvPr/>
        </p:nvCxnSpPr>
        <p:spPr>
          <a:xfrm>
            <a:off x="8085472" y="3259555"/>
            <a:ext cx="0" cy="894705"/>
          </a:xfrm>
          <a:prstGeom prst="straightConnector1">
            <a:avLst/>
          </a:prstGeom>
          <a:ln w="27360">
            <a:solidFill>
              <a:srgbClr val="00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25" name="CustomShape 57"/>
          <p:cNvSpPr/>
          <p:nvPr/>
        </p:nvSpPr>
        <p:spPr>
          <a:xfrm>
            <a:off x="7688077" y="2149855"/>
            <a:ext cx="1248884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  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58"/>
          <p:cNvSpPr/>
          <p:nvPr/>
        </p:nvSpPr>
        <p:spPr>
          <a:xfrm>
            <a:off x="85348" y="4915195"/>
            <a:ext cx="1566944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Toxicant</a:t>
            </a:r>
          </a:p>
          <a:p>
            <a:pPr algn="ctr"/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conc., </a:t>
            </a:r>
            <a:r>
              <a:rPr lang="en-US" sz="1200" i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1200" i="1" cap="all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59"/>
          <p:cNvSpPr/>
          <p:nvPr/>
        </p:nvSpPr>
        <p:spPr>
          <a:xfrm>
            <a:off x="2640901" y="4915195"/>
            <a:ext cx="1784163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99CCFF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Toxicant</a:t>
            </a:r>
          </a:p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density, [</a:t>
            </a:r>
            <a:r>
              <a:rPr lang="en-US" sz="1200" i="1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1200" i="1" cap="all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</a:p>
        </p:txBody>
      </p:sp>
      <p:sp>
        <p:nvSpPr>
          <p:cNvPr id="29" name="CustomShape 61"/>
          <p:cNvSpPr/>
          <p:nvPr/>
        </p:nvSpPr>
        <p:spPr>
          <a:xfrm>
            <a:off x="1638800" y="4905898"/>
            <a:ext cx="1238400" cy="78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cap="al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Bioaccu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mulation</a:t>
            </a:r>
          </a:p>
        </p:txBody>
      </p:sp>
      <p:sp>
        <p:nvSpPr>
          <p:cNvPr id="30" name="CustomShape 62"/>
          <p:cNvSpPr/>
          <p:nvPr/>
        </p:nvSpPr>
        <p:spPr>
          <a:xfrm>
            <a:off x="2640901" y="3672475"/>
            <a:ext cx="1784163" cy="620640"/>
          </a:xfrm>
          <a:custGeom>
            <a:avLst/>
            <a:gdLst/>
            <a:ahLst/>
            <a:cxnLst/>
            <a:rect l="0" t="0" r="r" b="b"/>
            <a:pathLst>
              <a:path w="5386" h="1725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7"/>
                </a:lnTo>
                <a:cubicBezTo>
                  <a:pt x="0" y="1580"/>
                  <a:pt x="143" y="1724"/>
                  <a:pt x="287" y="1724"/>
                </a:cubicBezTo>
                <a:lnTo>
                  <a:pt x="5097" y="1724"/>
                </a:lnTo>
                <a:cubicBezTo>
                  <a:pt x="5241" y="1724"/>
                  <a:pt x="5385" y="1580"/>
                  <a:pt x="5385" y="1437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DAMAGE-INDUCING </a:t>
            </a:r>
          </a:p>
          <a:p>
            <a:pPr algn="ctr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COMPOUNDS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63"/>
          <p:cNvSpPr/>
          <p:nvPr/>
        </p:nvSpPr>
        <p:spPr>
          <a:xfrm>
            <a:off x="2155475" y="1556035"/>
            <a:ext cx="1745785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FF8080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Environmental</a:t>
            </a:r>
          </a:p>
          <a:p>
            <a:pPr algn="ctr"/>
            <a:r>
              <a:rPr lang="en-US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degradation, </a:t>
            </a:r>
            <a:r>
              <a:rPr lang="en-US" sz="1200" i="1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</a:t>
            </a:r>
            <a:endParaRPr lang="en-US" sz="1200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Line 64"/>
          <p:cNvSpPr/>
          <p:nvPr/>
        </p:nvSpPr>
        <p:spPr>
          <a:xfrm flipH="1" flipV="1">
            <a:off x="3901259" y="1733251"/>
            <a:ext cx="539069" cy="0"/>
          </a:xfrm>
          <a:prstGeom prst="line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65"/>
          <p:cNvSpPr/>
          <p:nvPr/>
        </p:nvSpPr>
        <p:spPr>
          <a:xfrm flipV="1">
            <a:off x="4404206" y="3982173"/>
            <a:ext cx="830225" cy="10435"/>
          </a:xfrm>
          <a:prstGeom prst="line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66"/>
          <p:cNvSpPr/>
          <p:nvPr/>
        </p:nvSpPr>
        <p:spPr>
          <a:xfrm>
            <a:off x="4217944" y="3754068"/>
            <a:ext cx="1243371" cy="2386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 anchor="ctr" anchorCtr="1"/>
          <a:lstStyle/>
          <a:p>
            <a:pPr algn="ctr"/>
            <a:r>
              <a:rPr lang="en-US" sz="11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hr-HR" sz="1100" cap="all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ncrease</a:t>
            </a:r>
            <a:r>
              <a:rPr lang="hr-HR" sz="11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lang="en-US" sz="11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5" name="Line 67"/>
          <p:cNvCxnSpPr/>
          <p:nvPr/>
        </p:nvCxnSpPr>
        <p:spPr>
          <a:xfrm flipV="1">
            <a:off x="3505354" y="4302595"/>
            <a:ext cx="360" cy="622440"/>
          </a:xfrm>
          <a:prstGeom prst="bentConnector3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36" name="CustomShape 68"/>
          <p:cNvSpPr/>
          <p:nvPr/>
        </p:nvSpPr>
        <p:spPr>
          <a:xfrm>
            <a:off x="3462362" y="4482139"/>
            <a:ext cx="946080" cy="47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INCREASE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Line 69"/>
          <p:cNvSpPr/>
          <p:nvPr/>
        </p:nvSpPr>
        <p:spPr>
          <a:xfrm flipV="1">
            <a:off x="4378865" y="3031299"/>
            <a:ext cx="1416089" cy="651033"/>
          </a:xfrm>
          <a:prstGeom prst="line">
            <a:avLst/>
          </a:prstGeom>
          <a:ln w="2736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70"/>
          <p:cNvSpPr/>
          <p:nvPr/>
        </p:nvSpPr>
        <p:spPr>
          <a:xfrm rot="20094582">
            <a:off x="4375892" y="3014597"/>
            <a:ext cx="1144800" cy="72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 anchor="ctr" anchorCtr="1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INCREASE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Line 71"/>
          <p:cNvSpPr/>
          <p:nvPr/>
        </p:nvSpPr>
        <p:spPr>
          <a:xfrm flipV="1">
            <a:off x="839414" y="2946058"/>
            <a:ext cx="1595520" cy="1968480"/>
          </a:xfrm>
          <a:prstGeom prst="line">
            <a:avLst/>
          </a:prstGeom>
          <a:ln w="27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72"/>
          <p:cNvSpPr/>
          <p:nvPr/>
        </p:nvSpPr>
        <p:spPr>
          <a:xfrm rot="18540000">
            <a:off x="371774" y="3566338"/>
            <a:ext cx="2530440" cy="72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 anchor="ctr" anchorCtr="1"/>
          <a:lstStyle/>
          <a:p>
            <a:pPr algn="ctr"/>
            <a:r>
              <a:rPr lang="hr-HR" sz="12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Inhibit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73"/>
          <p:cNvSpPr/>
          <p:nvPr/>
        </p:nvSpPr>
        <p:spPr>
          <a:xfrm>
            <a:off x="3559981" y="1835755"/>
            <a:ext cx="158760" cy="20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/>
          <a:lstStyle/>
          <a:p>
            <a:r>
              <a:rPr lang="hr-HR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200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74"/>
          <p:cNvSpPr/>
          <p:nvPr/>
        </p:nvSpPr>
        <p:spPr>
          <a:xfrm>
            <a:off x="4655461" y="2951755"/>
            <a:ext cx="158760" cy="20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8680" rIns="103680" bIns="58680"/>
          <a:lstStyle/>
          <a:p>
            <a:r>
              <a:rPr lang="hr-HR" sz="1200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200" cap="all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76"/>
          <p:cNvSpPr/>
          <p:nvPr/>
        </p:nvSpPr>
        <p:spPr>
          <a:xfrm>
            <a:off x="3638380" y="2169723"/>
            <a:ext cx="1087200" cy="42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680" tIns="58680" rIns="103680" bIns="58680"/>
          <a:lstStyle/>
          <a:p>
            <a:r>
              <a:rPr lang="hr-HR" sz="1200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52292" y="5225695"/>
            <a:ext cx="9809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698372" y="2945401"/>
            <a:ext cx="942529" cy="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406669" y="2934800"/>
            <a:ext cx="2857811" cy="270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>
            <a:off x="3068262" y="2009523"/>
            <a:ext cx="1683002" cy="1937160"/>
          </a:xfrm>
          <a:prstGeom prst="arc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CustomShape 44"/>
          <p:cNvSpPr/>
          <p:nvPr/>
        </p:nvSpPr>
        <p:spPr>
          <a:xfrm>
            <a:off x="4590171" y="1554004"/>
            <a:ext cx="94284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MAINTENANCE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63"/>
          <p:cNvSpPr/>
          <p:nvPr/>
        </p:nvSpPr>
        <p:spPr>
          <a:xfrm>
            <a:off x="5235274" y="1845431"/>
            <a:ext cx="1448408" cy="621000"/>
          </a:xfrm>
          <a:custGeom>
            <a:avLst/>
            <a:gdLst/>
            <a:ahLst/>
            <a:cxnLst/>
            <a:rect l="0" t="0" r="r" b="b"/>
            <a:pathLst>
              <a:path w="5386" h="1727">
                <a:moveTo>
                  <a:pt x="287" y="0"/>
                </a:moveTo>
                <a:cubicBezTo>
                  <a:pt x="143" y="0"/>
                  <a:pt x="0" y="143"/>
                  <a:pt x="0" y="287"/>
                </a:cubicBezTo>
                <a:lnTo>
                  <a:pt x="0" y="1438"/>
                </a:lnTo>
                <a:cubicBezTo>
                  <a:pt x="0" y="1582"/>
                  <a:pt x="143" y="1726"/>
                  <a:pt x="287" y="1726"/>
                </a:cubicBezTo>
                <a:lnTo>
                  <a:pt x="5097" y="1726"/>
                </a:lnTo>
                <a:cubicBezTo>
                  <a:pt x="5241" y="1726"/>
                  <a:pt x="5385" y="1582"/>
                  <a:pt x="5385" y="1438"/>
                </a:cubicBezTo>
                <a:lnTo>
                  <a:pt x="5385" y="287"/>
                </a:lnTo>
                <a:cubicBezTo>
                  <a:pt x="5385" y="143"/>
                  <a:pt x="5241" y="0"/>
                  <a:pt x="5097" y="0"/>
                </a:cubicBezTo>
                <a:lnTo>
                  <a:pt x="287" y="0"/>
                </a:lnTo>
              </a:path>
            </a:pathLst>
          </a:custGeom>
          <a:solidFill>
            <a:srgbClr val="FF8080"/>
          </a:solidFill>
          <a:ln w="27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ACCLIMATION, </a:t>
            </a:r>
            <a:r>
              <a:rPr lang="en-US" sz="1200" i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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Arc 92"/>
          <p:cNvSpPr/>
          <p:nvPr/>
        </p:nvSpPr>
        <p:spPr>
          <a:xfrm flipV="1">
            <a:off x="4631031" y="743337"/>
            <a:ext cx="490971" cy="2191463"/>
          </a:xfrm>
          <a:prstGeom prst="arc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Arc 93"/>
          <p:cNvSpPr/>
          <p:nvPr/>
        </p:nvSpPr>
        <p:spPr>
          <a:xfrm flipV="1">
            <a:off x="4783431" y="2009522"/>
            <a:ext cx="603248" cy="935877"/>
          </a:xfrm>
          <a:prstGeom prst="arc">
            <a:avLst>
              <a:gd name="adj1" fmla="val 16199996"/>
              <a:gd name="adj2" fmla="val 0"/>
            </a:avLst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CustomShape 52"/>
          <p:cNvSpPr/>
          <p:nvPr/>
        </p:nvSpPr>
        <p:spPr>
          <a:xfrm>
            <a:off x="8040406" y="3503772"/>
            <a:ext cx="924120" cy="35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MORTALITY </a:t>
            </a:r>
            <a:endParaRPr lang="en-US" sz="1200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97" name="Line 56"/>
          <p:cNvCxnSpPr/>
          <p:nvPr/>
        </p:nvCxnSpPr>
        <p:spPr>
          <a:xfrm>
            <a:off x="8040406" y="2009523"/>
            <a:ext cx="7936" cy="629392"/>
          </a:xfrm>
          <a:prstGeom prst="straightConnector1">
            <a:avLst/>
          </a:prstGeom>
          <a:ln w="27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Title 1"/>
          <p:cNvSpPr txBox="1">
            <a:spLocks/>
          </p:cNvSpPr>
          <p:nvPr/>
        </p:nvSpPr>
        <p:spPr>
          <a:xfrm>
            <a:off x="460856" y="121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5B9BD5"/>
                </a:solidFill>
              </a:rPr>
              <a:t>The complete model</a:t>
            </a:r>
            <a:endParaRPr lang="en-US" sz="30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6" grpId="0" animBg="1"/>
      <p:bldP spid="27" grpId="0" animBg="1"/>
      <p:bldP spid="29" grpId="0"/>
      <p:bldP spid="30" grpId="0" animBg="1"/>
      <p:bldP spid="34" grpId="0"/>
      <p:bldP spid="36" grpId="0"/>
      <p:bldP spid="38" grpId="0"/>
      <p:bldP spid="40" grpId="0"/>
      <p:bldP spid="89" grpId="0" animBg="1"/>
      <p:bldP spid="94" grpId="0" animBg="1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2396" y="71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Predicting effects of exposure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97203"/>
            <a:ext cx="7081405" cy="5008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8093" y="1266121"/>
            <a:ext cx="796781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Effects of exposure up to </a:t>
            </a:r>
            <a:r>
              <a:rPr lang="hr-HR" dirty="0" smtClean="0">
                <a:solidFill>
                  <a:schemeClr val="tx1"/>
                </a:solidFill>
              </a:rPr>
              <a:t>150mg/l </a:t>
            </a:r>
            <a:r>
              <a:rPr lang="en-US" dirty="0" smtClean="0">
                <a:solidFill>
                  <a:schemeClr val="tx1"/>
                </a:solidFill>
              </a:rPr>
              <a:t>predicted using data for </a:t>
            </a:r>
            <a:r>
              <a:rPr lang="hr-HR" dirty="0" smtClean="0">
                <a:solidFill>
                  <a:schemeClr val="tx1"/>
                </a:solidFill>
              </a:rPr>
              <a:t>0, 10 i 20 mg/l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83" y="2737030"/>
            <a:ext cx="609063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057" y="6439771"/>
            <a:ext cx="2514286" cy="3207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-583895" y="3726989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4994" y="6113176"/>
            <a:ext cx="3150349" cy="58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HOURS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2524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Damage-inducing compounds (q) vs ROS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147" y="1825625"/>
            <a:ext cx="5303706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345060" y="3577352"/>
            <a:ext cx="4430486" cy="69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Scaled ROS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Scaled damage-inducing compounds, 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4213" y="5887271"/>
            <a:ext cx="4430486" cy="40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Exposure</a:t>
            </a:r>
            <a:r>
              <a:rPr lang="hr-HR" dirty="0" smtClean="0">
                <a:solidFill>
                  <a:schemeClr val="tx1"/>
                </a:solidFill>
              </a:rPr>
              <a:t> (mg/l)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5992" y="1904271"/>
            <a:ext cx="8262688" cy="888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NANO-TOXICITY… </a:t>
            </a:r>
            <a:endParaRPr lang="en-US" sz="3000" b="1" dirty="0">
              <a:solidFill>
                <a:schemeClr val="accent1"/>
              </a:solidFill>
            </a:endParaRPr>
          </a:p>
          <a:p>
            <a:pPr algn="ctr"/>
            <a:endParaRPr lang="en-US" sz="3000" b="1" dirty="0" smtClean="0">
              <a:solidFill>
                <a:schemeClr val="accent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5992" y="2910111"/>
            <a:ext cx="8262688" cy="1808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Does it exist? </a:t>
            </a:r>
          </a:p>
          <a:p>
            <a:pPr algn="ctr"/>
            <a:endParaRPr lang="en-US" sz="3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What are the mechanisms?</a:t>
            </a:r>
          </a:p>
        </p:txBody>
      </p:sp>
    </p:spTree>
    <p:extLst>
      <p:ext uri="{BB962C8B-B14F-4D97-AF65-F5344CB8AC3E}">
        <p14:creationId xmlns:p14="http://schemas.microsoft.com/office/powerpoint/2010/main" val="4181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827" y="1894899"/>
            <a:ext cx="5299113" cy="3106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699822" y="2333736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084277" y="2882743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699383" y="3988104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05042" y="4338807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74227" y="4691347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39504" y="2027102"/>
            <a:ext cx="4610444" cy="2897437"/>
          </a:xfrm>
          <a:custGeom>
            <a:avLst/>
            <a:gdLst>
              <a:gd name="connsiteX0" fmla="*/ 5393 w 4610444"/>
              <a:gd name="connsiteY0" fmla="*/ 0 h 2897437"/>
              <a:gd name="connsiteX1" fmla="*/ 258781 w 4610444"/>
              <a:gd name="connsiteY1" fmla="*/ 473726 h 2897437"/>
              <a:gd name="connsiteX2" fmla="*/ 1679957 w 4610444"/>
              <a:gd name="connsiteY2" fmla="*/ 980502 h 2897437"/>
              <a:gd name="connsiteX3" fmla="*/ 2263851 w 4610444"/>
              <a:gd name="connsiteY3" fmla="*/ 2093205 h 2897437"/>
              <a:gd name="connsiteX4" fmla="*/ 3486724 w 4610444"/>
              <a:gd name="connsiteY4" fmla="*/ 2423711 h 2897437"/>
              <a:gd name="connsiteX5" fmla="*/ 4610444 w 4610444"/>
              <a:gd name="connsiteY5" fmla="*/ 2897437 h 28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0444" h="2897437">
                <a:moveTo>
                  <a:pt x="5393" y="0"/>
                </a:moveTo>
                <a:cubicBezTo>
                  <a:pt x="-7460" y="155154"/>
                  <a:pt x="-20313" y="310309"/>
                  <a:pt x="258781" y="473726"/>
                </a:cubicBezTo>
                <a:cubicBezTo>
                  <a:pt x="537875" y="637143"/>
                  <a:pt x="1345779" y="710589"/>
                  <a:pt x="1679957" y="980502"/>
                </a:cubicBezTo>
                <a:cubicBezTo>
                  <a:pt x="2014135" y="1250415"/>
                  <a:pt x="1962723" y="1852670"/>
                  <a:pt x="2263851" y="2093205"/>
                </a:cubicBezTo>
                <a:cubicBezTo>
                  <a:pt x="2564979" y="2333740"/>
                  <a:pt x="3095625" y="2289672"/>
                  <a:pt x="3486724" y="2423711"/>
                </a:cubicBezTo>
                <a:cubicBezTo>
                  <a:pt x="3877823" y="2557750"/>
                  <a:pt x="4391943" y="2847861"/>
                  <a:pt x="4610444" y="28974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48141" y="5001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60558" y="32636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331" y="50567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147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155" y="997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Nano-toxicity of CdSe QDs 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209155" y="422997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CdSe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QD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hr-HR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09155" y="228265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E6E6E6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Dissolved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algn="ctr"/>
            <a:r>
              <a:rPr lang="hr-HR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hr-HR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</a:t>
            </a:r>
            <a:r>
              <a:rPr lang="hr-HR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(II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725930" y="228265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E6E6E6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</a:t>
            </a:r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(II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exposure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1725930" y="422997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QD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exposure</a:t>
            </a:r>
          </a:p>
        </p:txBody>
      </p:sp>
      <p:sp>
        <p:nvSpPr>
          <p:cNvPr id="9" name="CustomShape 5"/>
          <p:cNvSpPr/>
          <p:nvPr/>
        </p:nvSpPr>
        <p:spPr>
          <a:xfrm>
            <a:off x="3221795" y="229371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E6E6E6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</a:t>
            </a:r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(II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toxicity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3221795" y="424103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mechanism of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QD toxicity</a:t>
            </a:r>
          </a:p>
        </p:txBody>
      </p:sp>
      <p:sp>
        <p:nvSpPr>
          <p:cNvPr id="11" name="CustomShape 7"/>
          <p:cNvSpPr/>
          <p:nvPr/>
        </p:nvSpPr>
        <p:spPr>
          <a:xfrm>
            <a:off x="4717660" y="229635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E6E6E6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</a:t>
            </a:r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(II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</a:t>
            </a:r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algn="ctr"/>
            <a:r>
              <a:rPr lang="hr-HR" sz="12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</a:t>
            </a:r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4717660" y="424367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QD effects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growth</a:t>
            </a:r>
          </a:p>
        </p:txBody>
      </p:sp>
      <p:sp>
        <p:nvSpPr>
          <p:cNvPr id="13" name="CustomShape 9"/>
          <p:cNvSpPr/>
          <p:nvPr/>
        </p:nvSpPr>
        <p:spPr>
          <a:xfrm>
            <a:off x="3221795" y="326737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Predicted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hr-HR" sz="1200" b="0" strike="noStrike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</a:t>
            </a:r>
            <a:r>
              <a:rPr lang="hr-HR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>
          <a:xfrm>
            <a:off x="5946353" y="325631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Predicted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growth</a:t>
            </a:r>
          </a:p>
        </p:txBody>
      </p:sp>
      <p:sp>
        <p:nvSpPr>
          <p:cNvPr id="15" name="CustomShape 11"/>
          <p:cNvSpPr/>
          <p:nvPr/>
        </p:nvSpPr>
        <p:spPr>
          <a:xfrm>
            <a:off x="7735093" y="3237259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Observed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hr-HR" sz="12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6" name="Line 12"/>
          <p:cNvCxnSpPr/>
          <p:nvPr/>
        </p:nvCxnSpPr>
        <p:spPr>
          <a:xfrm>
            <a:off x="7167898" y="3604339"/>
            <a:ext cx="567195" cy="0"/>
          </a:xfrm>
          <a:prstGeom prst="straightConnector1">
            <a:avLst/>
          </a:prstGeom>
          <a:ln w="18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9" name="Line 15"/>
          <p:cNvCxnSpPr/>
          <p:nvPr/>
        </p:nvCxnSpPr>
        <p:spPr>
          <a:xfrm>
            <a:off x="4457739" y="4610340"/>
            <a:ext cx="245521" cy="54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" name="Line 16"/>
          <p:cNvCxnSpPr/>
          <p:nvPr/>
        </p:nvCxnSpPr>
        <p:spPr>
          <a:xfrm flipV="1">
            <a:off x="2947475" y="4610340"/>
            <a:ext cx="274320" cy="1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1" name="Line 17"/>
          <p:cNvCxnSpPr/>
          <p:nvPr/>
        </p:nvCxnSpPr>
        <p:spPr>
          <a:xfrm>
            <a:off x="1438259" y="4608119"/>
            <a:ext cx="287671" cy="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2" name="Line 18"/>
          <p:cNvCxnSpPr/>
          <p:nvPr/>
        </p:nvCxnSpPr>
        <p:spPr>
          <a:xfrm>
            <a:off x="1425704" y="2636823"/>
            <a:ext cx="279316" cy="184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3" name="Line 19"/>
          <p:cNvCxnSpPr/>
          <p:nvPr/>
        </p:nvCxnSpPr>
        <p:spPr>
          <a:xfrm>
            <a:off x="2946755" y="2661733"/>
            <a:ext cx="274680" cy="36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4" name="Line 20"/>
          <p:cNvCxnSpPr/>
          <p:nvPr/>
        </p:nvCxnSpPr>
        <p:spPr>
          <a:xfrm>
            <a:off x="4442980" y="2660799"/>
            <a:ext cx="274680" cy="36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5" name="Line 21"/>
          <p:cNvCxnSpPr/>
          <p:nvPr/>
        </p:nvCxnSpPr>
        <p:spPr>
          <a:xfrm>
            <a:off x="3870855" y="3016811"/>
            <a:ext cx="360" cy="27432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6" name="Line 22"/>
          <p:cNvCxnSpPr/>
          <p:nvPr/>
        </p:nvCxnSpPr>
        <p:spPr>
          <a:xfrm flipH="1" flipV="1">
            <a:off x="3870854" y="4007231"/>
            <a:ext cx="1" cy="222740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7" name="CustomShape 23"/>
          <p:cNvSpPr/>
          <p:nvPr/>
        </p:nvSpPr>
        <p:spPr>
          <a:xfrm>
            <a:off x="1064948" y="3256311"/>
            <a:ext cx="1221545" cy="734160"/>
          </a:xfrm>
          <a:custGeom>
            <a:avLst/>
            <a:gdLst/>
            <a:ahLst/>
            <a:cxnLst/>
            <a:rect l="0" t="0" r="r" b="b"/>
            <a:pathLst>
              <a:path w="228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2075" y="1271"/>
                </a:lnTo>
                <a:cubicBezTo>
                  <a:pt x="2181" y="1271"/>
                  <a:pt x="2287" y="1165"/>
                  <a:pt x="2287" y="1059"/>
                </a:cubicBezTo>
                <a:lnTo>
                  <a:pt x="2287" y="211"/>
                </a:lnTo>
                <a:cubicBezTo>
                  <a:pt x="2287" y="105"/>
                  <a:pt x="2181" y="0"/>
                  <a:pt x="2075" y="0"/>
                </a:cubicBezTo>
                <a:lnTo>
                  <a:pt x="211" y="0"/>
                </a:lnTo>
              </a:path>
            </a:pathLst>
          </a:cu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Measured </a:t>
            </a:r>
          </a:p>
          <a:p>
            <a:pPr algn="ctr"/>
            <a:r>
              <a:rPr lang="hr-HR" sz="1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</a:t>
            </a:r>
          </a:p>
        </p:txBody>
      </p:sp>
      <p:cxnSp>
        <p:nvCxnSpPr>
          <p:cNvPr id="28" name="Line 24"/>
          <p:cNvCxnSpPr/>
          <p:nvPr/>
        </p:nvCxnSpPr>
        <p:spPr>
          <a:xfrm>
            <a:off x="2286493" y="3634459"/>
            <a:ext cx="935302" cy="0"/>
          </a:xfrm>
          <a:prstGeom prst="straightConnector1">
            <a:avLst/>
          </a:prstGeom>
          <a:ln w="18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" name="Line 25"/>
          <p:cNvCxnSpPr/>
          <p:nvPr/>
        </p:nvCxnSpPr>
        <p:spPr>
          <a:xfrm flipV="1">
            <a:off x="817141" y="3016812"/>
            <a:ext cx="0" cy="1209035"/>
          </a:xfrm>
          <a:prstGeom prst="straightConnector1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30" name="TextShape 26"/>
          <p:cNvSpPr txBox="1"/>
          <p:nvPr/>
        </p:nvSpPr>
        <p:spPr>
          <a:xfrm rot="16200000">
            <a:off x="65972" y="3474678"/>
            <a:ext cx="1243016" cy="2593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DISSOL</a:t>
            </a:r>
            <a:r>
              <a:rPr lang="en-US" sz="1200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UTION</a:t>
            </a:r>
            <a:endParaRPr lang="hr-HR" sz="1200" b="0" strike="noStrike" cap="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2914" y="3408506"/>
            <a:ext cx="102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SELECT TOX. </a:t>
            </a:r>
          </a:p>
          <a:p>
            <a:pPr algn="ctr"/>
            <a:r>
              <a:rPr lang="en-US" sz="1200" dirty="0" smtClean="0"/>
              <a:t>MECHANISM</a:t>
            </a:r>
            <a:endParaRPr lang="en-US" sz="1200" dirty="0"/>
          </a:p>
        </p:txBody>
      </p:sp>
      <p:sp>
        <p:nvSpPr>
          <p:cNvPr id="86" name="Arc 85"/>
          <p:cNvSpPr/>
          <p:nvPr/>
        </p:nvSpPr>
        <p:spPr>
          <a:xfrm>
            <a:off x="5284855" y="2636823"/>
            <a:ext cx="1298090" cy="1205122"/>
          </a:xfrm>
          <a:prstGeom prst="arc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>
            <a:off x="5284855" y="3971419"/>
            <a:ext cx="1298090" cy="1205122"/>
          </a:xfrm>
          <a:prstGeom prst="arc">
            <a:avLst/>
          </a:prstGeom>
          <a:ln w="25400">
            <a:solidFill>
              <a:schemeClr val="tx1"/>
            </a:solidFill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243746" y="3241487"/>
            <a:ext cx="415498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FIT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QD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9727" y="5836316"/>
            <a:ext cx="660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additional parameter for toxicokinetics, one for toxicodynamics.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1985" y="5543133"/>
            <a:ext cx="2077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Energy conductance</a:t>
            </a:r>
          </a:p>
          <a:p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6781126" y="5562185"/>
            <a:ext cx="210860" cy="904278"/>
          </a:xfrm>
          <a:prstGeom prst="leftBrace">
            <a:avLst>
              <a:gd name="adj1" fmla="val 6243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30" grpId="0"/>
      <p:bldP spid="84" grpId="0"/>
      <p:bldP spid="86" grpId="0" animBg="1"/>
      <p:bldP spid="89" grpId="0" animBg="1"/>
      <p:bldP spid="92" grpId="0"/>
      <p:bldP spid="2" grpId="0"/>
      <p:bldP spid="3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081" y="2524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SELECTING TOXICODYNAMICS USING ROS DATA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4" y="1577975"/>
            <a:ext cx="8584726" cy="6698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04657"/>
            <a:ext cx="8890612" cy="2977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1" y="-1160939"/>
            <a:ext cx="7986540" cy="750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-1162642" y="3051525"/>
            <a:ext cx="3670378" cy="46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4604657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Exposure</a:t>
            </a:r>
            <a:r>
              <a:rPr lang="hr-HR" dirty="0" smtClean="0"/>
              <a:t> (mg/L)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4359" y="5534249"/>
            <a:ext cx="727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toxic effects acting on maintenance are consistent with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82439" y="4121858"/>
            <a:ext cx="5935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CAN WE GENERALIZE THE MODEL</a:t>
            </a:r>
            <a:r>
              <a:rPr lang="hr-HR" sz="3000" b="1" dirty="0" smtClean="0">
                <a:solidFill>
                  <a:schemeClr val="accent1"/>
                </a:solidFill>
              </a:rPr>
              <a:t>?</a:t>
            </a:r>
            <a:endParaRPr lang="en-US" sz="3000" b="1" dirty="0" smtClean="0">
              <a:solidFill>
                <a:schemeClr val="accent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1511" y="958034"/>
            <a:ext cx="8411113" cy="219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Toxicity mediated by 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Model capturing dynamics of ROS and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Mechanism selection using observables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0433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021842"/>
            <a:ext cx="7242048" cy="4814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9420" y="6320790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Klanjscek et al.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1" y="0"/>
            <a:ext cx="8578442" cy="69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56516" y="3443463"/>
            <a:ext cx="1107533" cy="5150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X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364048" y="3701009"/>
            <a:ext cx="681825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0275" y="3146800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Regulation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472" y="3712237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  </a:t>
            </a:r>
          </a:p>
        </p:txBody>
      </p:sp>
      <p:cxnSp>
        <p:nvCxnSpPr>
          <p:cNvPr id="8" name="Elbow Connector 7"/>
          <p:cNvCxnSpPr>
            <a:stCxn id="3" idx="0"/>
            <a:endCxn id="7" idx="0"/>
          </p:cNvCxnSpPr>
          <p:nvPr/>
        </p:nvCxnSpPr>
        <p:spPr>
          <a:xfrm rot="16200000" flipH="1">
            <a:off x="3149885" y="3103861"/>
            <a:ext cx="268774" cy="947979"/>
          </a:xfrm>
          <a:prstGeom prst="bentConnector3">
            <a:avLst>
              <a:gd name="adj1" fmla="val -85053"/>
            </a:avLst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73546" y="2271172"/>
            <a:ext cx="3211260" cy="197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accent1"/>
                </a:solidFill>
              </a:rPr>
              <a:t>Regulation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56516" y="3416673"/>
            <a:ext cx="1107533" cy="51509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i="1" dirty="0">
                <a:solidFill>
                  <a:prstClr val="white"/>
                </a:solidFill>
              </a:rPr>
              <a:t>X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3364049" y="3672264"/>
            <a:ext cx="924036" cy="19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0275" y="3120010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Regulation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6165" y="3687576"/>
            <a:ext cx="245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  </a:t>
            </a:r>
          </a:p>
        </p:txBody>
      </p:sp>
      <p:cxnSp>
        <p:nvCxnSpPr>
          <p:cNvPr id="13" name="Elbow Connector 12"/>
          <p:cNvCxnSpPr>
            <a:stCxn id="9" idx="0"/>
            <a:endCxn id="15" idx="1"/>
          </p:cNvCxnSpPr>
          <p:nvPr/>
        </p:nvCxnSpPr>
        <p:spPr>
          <a:xfrm rot="5400000" flipH="1" flipV="1">
            <a:off x="2650940" y="2962426"/>
            <a:ext cx="613590" cy="294905"/>
          </a:xfrm>
          <a:prstGeom prst="bentConnector2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05188" y="2545538"/>
            <a:ext cx="1107533" cy="5150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i="1" dirty="0">
                <a:solidFill>
                  <a:prstClr val="white"/>
                </a:solidFill>
              </a:rPr>
              <a:t>A</a:t>
            </a:r>
            <a:r>
              <a:rPr lang="en-US" sz="1193" i="1" baseline="-25000" dirty="0">
                <a:solidFill>
                  <a:prstClr val="white"/>
                </a:solidFill>
              </a:rPr>
              <a:t>X</a:t>
            </a:r>
          </a:p>
        </p:txBody>
      </p:sp>
      <p:cxnSp>
        <p:nvCxnSpPr>
          <p:cNvPr id="23" name="Straight Arrow Connector 22"/>
          <p:cNvCxnSpPr>
            <a:stCxn id="15" idx="2"/>
            <a:endCxn id="12" idx="0"/>
          </p:cNvCxnSpPr>
          <p:nvPr/>
        </p:nvCxnSpPr>
        <p:spPr>
          <a:xfrm>
            <a:off x="3658955" y="3060628"/>
            <a:ext cx="0" cy="626948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12721" y="2803083"/>
            <a:ext cx="1022602" cy="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84103" y="2545538"/>
            <a:ext cx="10293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Waste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 smtClean="0">
                <a:solidFill>
                  <a:prstClr val="black"/>
                </a:solidFill>
              </a:rPr>
              <a:t>Metabolites</a:t>
            </a:r>
            <a:endParaRPr lang="en-US" sz="1350" dirty="0">
              <a:solidFill>
                <a:prstClr val="black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30809"/>
              </p:ext>
            </p:extLst>
          </p:nvPr>
        </p:nvGraphicFramePr>
        <p:xfrm>
          <a:off x="5720616" y="3985356"/>
          <a:ext cx="807413" cy="34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0616" y="3985356"/>
                        <a:ext cx="807413" cy="34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22092"/>
              </p:ext>
            </p:extLst>
          </p:nvPr>
        </p:nvGraphicFramePr>
        <p:xfrm>
          <a:off x="5718003" y="4500541"/>
          <a:ext cx="1620053" cy="67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8003" y="4500541"/>
                        <a:ext cx="1620053" cy="671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1212" y="4062352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Linear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4474" y="4500541"/>
            <a:ext cx="1261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Saturating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 smtClean="0">
                <a:solidFill>
                  <a:prstClr val="black"/>
                </a:solidFill>
              </a:rPr>
              <a:t>(handling time)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168665" y="3958793"/>
            <a:ext cx="285809" cy="11947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21" name="Curved Connector 20"/>
          <p:cNvCxnSpPr>
            <a:endCxn id="19" idx="1"/>
          </p:cNvCxnSpPr>
          <p:nvPr/>
        </p:nvCxnSpPr>
        <p:spPr>
          <a:xfrm rot="16200000" flipH="1">
            <a:off x="3542979" y="3930484"/>
            <a:ext cx="741663" cy="509709"/>
          </a:xfrm>
          <a:prstGeom prst="curvedConnector2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97460" y="3492206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Metabolites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675007" y="3672264"/>
            <a:ext cx="581509" cy="19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9" grpId="0"/>
      <p:bldP spid="5" grpId="0"/>
      <p:bldP spid="14" grpId="0"/>
      <p:bldP spid="19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10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9773" y="2679674"/>
            <a:ext cx="3142675" cy="1637538"/>
            <a:chOff x="406176" y="2667642"/>
            <a:chExt cx="3142675" cy="1637538"/>
          </a:xfrm>
        </p:grpSpPr>
        <p:sp>
          <p:nvSpPr>
            <p:cNvPr id="38" name="TextBox 37"/>
            <p:cNvSpPr txBox="1"/>
            <p:nvPr/>
          </p:nvSpPr>
          <p:spPr>
            <a:xfrm>
              <a:off x="406176" y="2667642"/>
              <a:ext cx="1718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Metabolism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78759" y="3843515"/>
              <a:ext cx="945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Stress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122229" y="2919682"/>
              <a:ext cx="1417426" cy="70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9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10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399236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911581" y="2927904"/>
            <a:ext cx="1467904" cy="1441884"/>
            <a:chOff x="2080947" y="2915872"/>
            <a:chExt cx="1467904" cy="1441884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10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399236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911581" y="2927904"/>
            <a:ext cx="1467904" cy="1896664"/>
            <a:chOff x="2080947" y="2915872"/>
            <a:chExt cx="1467904" cy="189666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43200" y="4090618"/>
              <a:ext cx="0" cy="72191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1084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399234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59866" y="3919989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err="1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err="1" smtClean="0">
                <a:solidFill>
                  <a:srgbClr val="FF0000"/>
                </a:solidFill>
              </a:rPr>
              <a:t>D</a:t>
            </a:r>
            <a:r>
              <a:rPr lang="en-US" b="1" i="1" spc="300" err="1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err="1" smtClean="0">
                <a:solidFill>
                  <a:srgbClr val="FF0000"/>
                </a:solidFill>
              </a:rPr>
              <a:t>Z</a:t>
            </a:r>
            <a:r>
              <a:rPr lang="en-US" b="1" i="1" spc="300" err="1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66099" y="2541173"/>
            <a:ext cx="1513386" cy="2286165"/>
            <a:chOff x="2035465" y="2529143"/>
            <a:chExt cx="1513386" cy="228616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945395" y="5422230"/>
            <a:ext cx="2166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Damage creation,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i="1" spc="3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i="1" spc="300" baseline="-25000" dirty="0" err="1" smtClean="0">
                <a:solidFill>
                  <a:srgbClr val="FF0000"/>
                </a:solidFill>
              </a:rPr>
              <a:t>DS</a:t>
            </a:r>
            <a:r>
              <a:rPr lang="en-US" i="1" spc="300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 + </a:t>
            </a:r>
            <a:r>
              <a:rPr lang="en-US" i="1" spc="300" dirty="0" err="1" smtClean="0">
                <a:solidFill>
                  <a:srgbClr val="FF0000"/>
                </a:solidFill>
              </a:rPr>
              <a:t>y</a:t>
            </a:r>
            <a:r>
              <a:rPr lang="en-US" i="1" spc="3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i="1" spc="300" dirty="0" err="1" smtClean="0">
                <a:solidFill>
                  <a:srgbClr val="FF0000"/>
                </a:solidFill>
              </a:rPr>
              <a:t>k</a:t>
            </a:r>
            <a:r>
              <a:rPr lang="en-US" i="1" spc="3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i="1" spc="300" dirty="0" err="1" smtClean="0">
                <a:solidFill>
                  <a:srgbClr val="FF0000"/>
                </a:solidFill>
              </a:rPr>
              <a:t>Z</a:t>
            </a:r>
            <a:endParaRPr lang="en-US" i="1" spc="3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228600"/>
            <a:ext cx="8229600" cy="105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94" y="2225654"/>
            <a:ext cx="7396555" cy="18718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“It is the theory which decides what can be observed” </a:t>
            </a:r>
          </a:p>
          <a:p>
            <a:pPr marL="0" indent="0">
              <a:buNone/>
            </a:pPr>
            <a:r>
              <a:rPr lang="en-US" dirty="0" smtClean="0"/>
              <a:t>				― </a:t>
            </a:r>
            <a:r>
              <a:rPr lang="en-US" b="1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4362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3762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ROS, </a:t>
            </a:r>
            <a:r>
              <a:rPr lang="en-US" sz="2000" b="1" i="1" dirty="0" smtClean="0">
                <a:solidFill>
                  <a:prstClr val="white"/>
                </a:solidFill>
              </a:rPr>
              <a:t>Z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0935" y="2932837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401912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68324" y="2506091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Inactivation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9866" y="392266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6197" y="206919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6777" y="1729655"/>
            <a:ext cx="51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67292" y="1744561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29597" y="1726276"/>
            <a:ext cx="1329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15292" y="1371600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E</a:t>
            </a:r>
            <a:r>
              <a:rPr lang="en-US" b="1" i="1" spc="300">
                <a:solidFill>
                  <a:srgbClr val="FF0000"/>
                </a:solidFill>
              </a:rPr>
              <a:t>E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73089" y="1573036"/>
            <a:ext cx="753732" cy="636062"/>
            <a:chOff x="5601881" y="4861997"/>
            <a:chExt cx="753732" cy="636062"/>
          </a:xfrm>
        </p:grpSpPr>
        <p:sp>
          <p:nvSpPr>
            <p:cNvPr id="59" name="Rectangle 58"/>
            <p:cNvSpPr/>
            <p:nvPr/>
          </p:nvSpPr>
          <p:spPr>
            <a:xfrm>
              <a:off x="5679657" y="4861997"/>
              <a:ext cx="58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01881" y="5128727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dirty="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 dirty="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dirty="0" smtClean="0">
                  <a:solidFill>
                    <a:srgbClr val="FF0000"/>
                  </a:solidFill>
                </a:rPr>
                <a:t>+Z</a:t>
              </a:r>
              <a:endParaRPr lang="en-US" i="1" spc="300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6103534" y="290151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66099" y="2543851"/>
            <a:ext cx="1513386" cy="2286165"/>
            <a:chOff x="2035465" y="2529143"/>
            <a:chExt cx="1513386" cy="22861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660473" y="1425644"/>
            <a:ext cx="1269124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CONTROL OF ROS, </a:t>
            </a:r>
            <a:r>
              <a:rPr lang="en-US" sz="1400" b="1" i="1" dirty="0" smtClean="0">
                <a:solidFill>
                  <a:prstClr val="white"/>
                </a:solidFill>
              </a:rPr>
              <a:t>E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3762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0935" y="2932837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401912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660473" y="1425644"/>
            <a:ext cx="1269124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CONTROL OF ROS, </a:t>
            </a:r>
            <a:r>
              <a:rPr lang="en-US" sz="1400" b="1" i="1" dirty="0" smtClean="0">
                <a:solidFill>
                  <a:prstClr val="white"/>
                </a:solidFill>
              </a:rPr>
              <a:t>E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9866" y="392266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6197" y="206919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6777" y="1729655"/>
            <a:ext cx="51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67292" y="1744561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29597" y="1726276"/>
            <a:ext cx="1329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15292" y="1371600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E</a:t>
            </a:r>
            <a:r>
              <a:rPr lang="en-US" b="1" i="1" spc="300">
                <a:solidFill>
                  <a:srgbClr val="FF0000"/>
                </a:solidFill>
              </a:rPr>
              <a:t>E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73089" y="1573036"/>
            <a:ext cx="753732" cy="636062"/>
            <a:chOff x="5601881" y="4861997"/>
            <a:chExt cx="753732" cy="636062"/>
          </a:xfrm>
        </p:grpSpPr>
        <p:sp>
          <p:nvSpPr>
            <p:cNvPr id="59" name="Rectangle 58"/>
            <p:cNvSpPr/>
            <p:nvPr/>
          </p:nvSpPr>
          <p:spPr>
            <a:xfrm>
              <a:off x="5679657" y="4861997"/>
              <a:ext cx="58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01881" y="5128727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+Z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6103534" y="290151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3788" y="3408901"/>
            <a:ext cx="3135209" cy="1330207"/>
            <a:chOff x="141391" y="5307624"/>
            <a:chExt cx="3135209" cy="1330207"/>
          </a:xfrm>
        </p:grpSpPr>
        <p:grpSp>
          <p:nvGrpSpPr>
            <p:cNvPr id="57" name="Group 56"/>
            <p:cNvGrpSpPr/>
            <p:nvPr/>
          </p:nvGrpSpPr>
          <p:grpSpPr>
            <a:xfrm>
              <a:off x="2209800" y="6001769"/>
              <a:ext cx="752129" cy="636062"/>
              <a:chOff x="5601881" y="4861997"/>
              <a:chExt cx="752129" cy="63606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79657" y="4861997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pc="300" smtClean="0">
                    <a:solidFill>
                      <a:srgbClr val="FF0000"/>
                    </a:solidFill>
                  </a:rPr>
                  <a:t>K</a:t>
                </a:r>
                <a:r>
                  <a:rPr lang="en-US" i="1" spc="300" baseline="-25000" smtClean="0">
                    <a:solidFill>
                      <a:srgbClr val="FF0000"/>
                    </a:solidFill>
                  </a:rPr>
                  <a:t>Z</a:t>
                </a:r>
                <a:endParaRPr lang="en-US" i="1" spc="30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01881" y="5128727"/>
                <a:ext cx="752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pc="3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1" spc="300" baseline="-25000" dirty="0">
                    <a:solidFill>
                      <a:srgbClr val="FF0000"/>
                    </a:solidFill>
                  </a:rPr>
                  <a:t>Z</a:t>
                </a:r>
                <a:r>
                  <a:rPr lang="en-US" i="1" spc="300" dirty="0" smtClean="0">
                    <a:solidFill>
                      <a:srgbClr val="FF0000"/>
                    </a:solidFill>
                  </a:rPr>
                  <a:t>+Z</a:t>
                </a:r>
                <a:endParaRPr lang="en-US" i="1" spc="3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5676512" y="5193809"/>
                <a:ext cx="549795" cy="235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141391" y="5307624"/>
              <a:ext cx="313520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Deactivation rate of </a:t>
              </a:r>
              <a:r>
                <a:rPr lang="hr-HR" dirty="0" smtClean="0">
                  <a:solidFill>
                    <a:srgbClr val="FF0000"/>
                  </a:solidFill>
                </a:rPr>
                <a:t>ROS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i="1" spc="300" dirty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 smtClean="0">
                  <a:solidFill>
                    <a:srgbClr val="FF0000"/>
                  </a:solidFill>
                </a:rPr>
                <a:t>Z</a:t>
              </a:r>
              <a:r>
                <a:rPr lang="en-US" spc="300" dirty="0" smtClean="0">
                  <a:solidFill>
                    <a:srgbClr val="FF0000"/>
                  </a:solidFill>
                </a:rPr>
                <a:t>: </a:t>
              </a:r>
            </a:p>
            <a:p>
              <a:pPr>
                <a:lnSpc>
                  <a:spcPts val="3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Linear:         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 smtClean="0">
                  <a:solidFill>
                    <a:srgbClr val="FF0000"/>
                  </a:solidFill>
                </a:rPr>
                <a:t>Z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=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g</a:t>
              </a:r>
              <a:r>
                <a:rPr lang="en-US" i="1" spc="300" baseline="-25000" dirty="0" err="1" smtClean="0">
                  <a:solidFill>
                    <a:srgbClr val="FF0000"/>
                  </a:solidFill>
                </a:rPr>
                <a:t>Z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EZ</a:t>
              </a:r>
              <a:r>
                <a:rPr lang="en-US" i="1" dirty="0" smtClean="0">
                  <a:solidFill>
                    <a:srgbClr val="FF0000"/>
                  </a:solidFill>
                </a:rPr>
                <a:t>  </a:t>
              </a:r>
            </a:p>
            <a:p>
              <a:pPr>
                <a:lnSpc>
                  <a:spcPts val="3000"/>
                </a:lnSpc>
              </a:pPr>
              <a:r>
                <a:rPr lang="en-US" dirty="0" err="1" smtClean="0">
                  <a:solidFill>
                    <a:srgbClr val="FF0000"/>
                  </a:solidFill>
                </a:rPr>
                <a:t>Satur</a:t>
              </a:r>
              <a:r>
                <a:rPr lang="hr-HR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ting:  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 smtClean="0">
                  <a:solidFill>
                    <a:srgbClr val="FF0000"/>
                  </a:solidFill>
                </a:rPr>
                <a:t>Z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=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g</a:t>
              </a:r>
              <a:r>
                <a:rPr lang="en-US" i="1" spc="300" baseline="-25000" dirty="0" err="1" smtClean="0">
                  <a:solidFill>
                    <a:srgbClr val="FF0000"/>
                  </a:solidFill>
                </a:rPr>
                <a:t>Z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EZ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66099" y="2543851"/>
            <a:ext cx="1513386" cy="2286165"/>
            <a:chOff x="2035465" y="2529143"/>
            <a:chExt cx="1513386" cy="228616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79" name="Rectangle 78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68324" y="2506091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Inactivation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57200" y="228600"/>
            <a:ext cx="8229600" cy="105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3762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0935" y="2932837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401912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59866" y="392266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6197" y="206919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46777" y="1729655"/>
            <a:ext cx="510640" cy="734107"/>
            <a:chOff x="4313180" y="1714947"/>
            <a:chExt cx="510640" cy="734107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13180" y="1714947"/>
              <a:ext cx="5106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333695" y="1729853"/>
              <a:ext cx="0" cy="719201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5929597" y="1726276"/>
            <a:ext cx="1329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15292" y="1371600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E</a:t>
            </a:r>
            <a:r>
              <a:rPr lang="en-US" b="1" i="1" spc="300">
                <a:solidFill>
                  <a:srgbClr val="FF0000"/>
                </a:solidFill>
              </a:rPr>
              <a:t>E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73089" y="1573036"/>
            <a:ext cx="753732" cy="636062"/>
            <a:chOff x="5601881" y="4861997"/>
            <a:chExt cx="753732" cy="636062"/>
          </a:xfrm>
        </p:grpSpPr>
        <p:sp>
          <p:nvSpPr>
            <p:cNvPr id="59" name="Rectangle 58"/>
            <p:cNvSpPr/>
            <p:nvPr/>
          </p:nvSpPr>
          <p:spPr>
            <a:xfrm>
              <a:off x="5679657" y="4861997"/>
              <a:ext cx="58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01881" y="5128727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+Z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4646510" y="4841537"/>
            <a:ext cx="2446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98250" y="4552878"/>
            <a:ext cx="190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(Functional biomass,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360595" y="5719057"/>
            <a:ext cx="1225186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CONTROL OF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DAMAGE</a:t>
            </a:r>
            <a:r>
              <a:rPr lang="hr-HR" sz="1400" b="1" dirty="0" smtClean="0">
                <a:solidFill>
                  <a:prstClr val="white"/>
                </a:solidFill>
              </a:rPr>
              <a:t>, </a:t>
            </a:r>
            <a:r>
              <a:rPr lang="en-US" sz="1400" b="1" dirty="0" smtClean="0">
                <a:solidFill>
                  <a:prstClr val="white"/>
                </a:solidFill>
              </a:rPr>
              <a:t> </a:t>
            </a:r>
            <a:r>
              <a:rPr lang="en-US" sz="1400" b="1" i="1" dirty="0" smtClean="0">
                <a:solidFill>
                  <a:prstClr val="white"/>
                </a:solidFill>
              </a:rPr>
              <a:t>A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49955" y="6044719"/>
            <a:ext cx="51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852714" y="5310612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015197" y="484526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</p:cNvCxnSpPr>
          <p:nvPr/>
        </p:nvCxnSpPr>
        <p:spPr>
          <a:xfrm flipV="1">
            <a:off x="5585781" y="6029813"/>
            <a:ext cx="1507162" cy="8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48800" y="5729708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16708" y="5679884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A</a:t>
            </a:r>
            <a:r>
              <a:rPr lang="en-US" b="1" i="1" spc="300">
                <a:solidFill>
                  <a:srgbClr val="FF0000"/>
                </a:solidFill>
              </a:rPr>
              <a:t>A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110197" y="5627046"/>
            <a:ext cx="806631" cy="636062"/>
            <a:chOff x="5601881" y="4861997"/>
            <a:chExt cx="806631" cy="636062"/>
          </a:xfrm>
        </p:grpSpPr>
        <p:sp>
          <p:nvSpPr>
            <p:cNvPr id="66" name="Rectangle 65"/>
            <p:cNvSpPr/>
            <p:nvPr/>
          </p:nvSpPr>
          <p:spPr>
            <a:xfrm>
              <a:off x="5679657" y="4861997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A</a:t>
              </a:r>
              <a:r>
                <a:rPr lang="en-US" b="1" i="1" spc="300">
                  <a:solidFill>
                    <a:srgbClr val="FF0000"/>
                  </a:solidFill>
                </a:rPr>
                <a:t>D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601881" y="5128727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>
                  <a:solidFill>
                    <a:srgbClr val="FF0000"/>
                  </a:solidFill>
                </a:rPr>
                <a:t>A</a:t>
              </a:r>
              <a:r>
                <a:rPr lang="en-US" b="1" i="1" spc="300" smtClean="0">
                  <a:solidFill>
                    <a:srgbClr val="FF0000"/>
                  </a:solidFill>
                </a:rPr>
                <a:t>+D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6103534" y="290151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31821" y="446068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>
                <a:solidFill>
                  <a:srgbClr val="FF0000"/>
                </a:solidFill>
              </a:rPr>
              <a:t>D</a:t>
            </a:r>
            <a:r>
              <a:rPr lang="en-US" b="1" i="1" baseline="-25000" smtClean="0">
                <a:solidFill>
                  <a:srgbClr val="FF0000"/>
                </a:solidFill>
              </a:rPr>
              <a:t> </a:t>
            </a:r>
            <a:endParaRPr lang="en-US" i="1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869062" y="2543851"/>
            <a:ext cx="1513386" cy="2286165"/>
            <a:chOff x="2035465" y="2529143"/>
            <a:chExt cx="1513386" cy="228616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5255245" y="490317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Damage repair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79" name="Rectangle 78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68324" y="2506091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Inactivation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660473" y="1425644"/>
            <a:ext cx="1269124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CONTROL OF ROS, </a:t>
            </a:r>
            <a:r>
              <a:rPr lang="en-US" sz="1400" b="1" i="1" dirty="0" smtClean="0">
                <a:solidFill>
                  <a:prstClr val="white"/>
                </a:solidFill>
              </a:rPr>
              <a:t>E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0886" y="2463762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ROS, </a:t>
            </a:r>
            <a:r>
              <a:rPr lang="en-US" sz="2000" b="1" i="1" smtClean="0">
                <a:solidFill>
                  <a:prstClr val="white"/>
                </a:solidFill>
              </a:rPr>
              <a:t>Z</a:t>
            </a:r>
            <a:endParaRPr lang="en-US" sz="2000" b="1" i="1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0935" y="2932837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5911" y="3401912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59866" y="392266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6197" y="206919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46777" y="1729655"/>
            <a:ext cx="510640" cy="734107"/>
            <a:chOff x="4313180" y="1714947"/>
            <a:chExt cx="510640" cy="734107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13180" y="1714947"/>
              <a:ext cx="5106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333695" y="1729853"/>
              <a:ext cx="0" cy="719201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5929597" y="1726276"/>
            <a:ext cx="1329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15292" y="1371600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E</a:t>
            </a:r>
            <a:r>
              <a:rPr lang="en-US" b="1" i="1" spc="300">
                <a:solidFill>
                  <a:srgbClr val="FF0000"/>
                </a:solidFill>
              </a:rPr>
              <a:t>E</a:t>
            </a:r>
            <a:endParaRPr lang="en-US" i="1" spc="30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73089" y="1573036"/>
            <a:ext cx="753732" cy="636062"/>
            <a:chOff x="5601881" y="4861997"/>
            <a:chExt cx="753732" cy="636062"/>
          </a:xfrm>
        </p:grpSpPr>
        <p:sp>
          <p:nvSpPr>
            <p:cNvPr id="59" name="Rectangle 58"/>
            <p:cNvSpPr/>
            <p:nvPr/>
          </p:nvSpPr>
          <p:spPr>
            <a:xfrm>
              <a:off x="5679657" y="4861997"/>
              <a:ext cx="58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01881" y="5128727"/>
              <a:ext cx="75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E</a:t>
              </a:r>
              <a:r>
                <a:rPr lang="en-US" b="1" i="1" spc="300" smtClean="0">
                  <a:solidFill>
                    <a:srgbClr val="FF0000"/>
                  </a:solidFill>
                </a:rPr>
                <a:t>+Z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4646510" y="4841537"/>
            <a:ext cx="2446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360595" y="5719057"/>
            <a:ext cx="1225186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prstClr val="white"/>
                </a:solidFill>
              </a:rPr>
              <a:t>KONTROLA OŠTEĆENJA, </a:t>
            </a:r>
            <a:r>
              <a:rPr lang="en-US" sz="1400" b="1" dirty="0">
                <a:solidFill>
                  <a:prstClr val="white"/>
                </a:solidFill>
              </a:rPr>
              <a:t> </a:t>
            </a:r>
            <a:r>
              <a:rPr lang="en-US" sz="1400" b="1" i="1" dirty="0">
                <a:solidFill>
                  <a:prstClr val="white"/>
                </a:solidFill>
              </a:rPr>
              <a:t>A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015197" y="4845266"/>
            <a:ext cx="0" cy="87379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16708" y="5679884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A</a:t>
            </a:r>
            <a:r>
              <a:rPr lang="en-US" b="1" i="1" spc="300">
                <a:solidFill>
                  <a:srgbClr val="FF0000"/>
                </a:solidFill>
              </a:rPr>
              <a:t>A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55245" y="490317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Damage repair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03534" y="290151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53397" y="3302916"/>
            <a:ext cx="3135209" cy="1330568"/>
            <a:chOff x="74430" y="5298832"/>
            <a:chExt cx="3135209" cy="1330568"/>
          </a:xfrm>
        </p:grpSpPr>
        <p:grpSp>
          <p:nvGrpSpPr>
            <p:cNvPr id="76" name="Group 75"/>
            <p:cNvGrpSpPr/>
            <p:nvPr/>
          </p:nvGrpSpPr>
          <p:grpSpPr>
            <a:xfrm>
              <a:off x="2187762" y="5993338"/>
              <a:ext cx="798617" cy="636062"/>
              <a:chOff x="5601881" y="4861997"/>
              <a:chExt cx="798617" cy="63606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679657" y="4861997"/>
                <a:ext cx="463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pc="300" smtClean="0">
                    <a:solidFill>
                      <a:srgbClr val="FF0000"/>
                    </a:solidFill>
                  </a:rPr>
                  <a:t>K</a:t>
                </a:r>
                <a:r>
                  <a:rPr lang="en-US" i="1" spc="300" baseline="-25000">
                    <a:solidFill>
                      <a:srgbClr val="FF0000"/>
                    </a:solidFill>
                  </a:rPr>
                  <a:t>D</a:t>
                </a:r>
                <a:endParaRPr lang="en-US" i="1" spc="30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601881" y="5128727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pc="300" smtClean="0">
                    <a:solidFill>
                      <a:srgbClr val="FF0000"/>
                    </a:solidFill>
                  </a:rPr>
                  <a:t>K</a:t>
                </a:r>
                <a:r>
                  <a:rPr lang="en-US" i="1" spc="300" baseline="-25000">
                    <a:solidFill>
                      <a:srgbClr val="FF0000"/>
                    </a:solidFill>
                  </a:rPr>
                  <a:t>D</a:t>
                </a:r>
                <a:r>
                  <a:rPr lang="en-US" i="1" spc="300" smtClean="0">
                    <a:solidFill>
                      <a:srgbClr val="FF0000"/>
                    </a:solidFill>
                  </a:rPr>
                  <a:t>+D</a:t>
                </a:r>
                <a:endParaRPr lang="en-US" i="1" spc="3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676512" y="5193809"/>
                <a:ext cx="549795" cy="235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74430" y="5298832"/>
              <a:ext cx="313520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Damage repair, 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>
                  <a:solidFill>
                    <a:srgbClr val="FF0000"/>
                  </a:solidFill>
                </a:rPr>
                <a:t>D</a:t>
              </a:r>
              <a:r>
                <a:rPr lang="en-US" spc="300" dirty="0" smtClean="0">
                  <a:solidFill>
                    <a:srgbClr val="FF0000"/>
                  </a:solidFill>
                </a:rPr>
                <a:t>: </a:t>
              </a:r>
            </a:p>
            <a:p>
              <a:pPr>
                <a:lnSpc>
                  <a:spcPts val="3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Linear:        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 smtClean="0">
                  <a:solidFill>
                    <a:srgbClr val="FF0000"/>
                  </a:solidFill>
                </a:rPr>
                <a:t>D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=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g</a:t>
              </a:r>
              <a:r>
                <a:rPr lang="en-US" i="1" spc="300" baseline="-25000" dirty="0" err="1" smtClean="0">
                  <a:solidFill>
                    <a:srgbClr val="FF0000"/>
                  </a:solidFill>
                </a:rPr>
                <a:t>D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AD</a:t>
              </a:r>
              <a:r>
                <a:rPr lang="en-US" i="1" dirty="0" smtClean="0">
                  <a:solidFill>
                    <a:srgbClr val="FF0000"/>
                  </a:solidFill>
                </a:rPr>
                <a:t>  </a:t>
              </a:r>
            </a:p>
            <a:p>
              <a:pPr>
                <a:lnSpc>
                  <a:spcPts val="3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Saturating: 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R</a:t>
              </a:r>
              <a:r>
                <a:rPr lang="en-US" i="1" spc="300" baseline="-25000" dirty="0" smtClean="0">
                  <a:solidFill>
                    <a:srgbClr val="FF0000"/>
                  </a:solidFill>
                </a:rPr>
                <a:t>D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=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g</a:t>
              </a:r>
              <a:r>
                <a:rPr lang="en-US" i="1" spc="300" baseline="-25000" dirty="0" err="1" smtClean="0">
                  <a:solidFill>
                    <a:srgbClr val="FF0000"/>
                  </a:solidFill>
                </a:rPr>
                <a:t>D</a:t>
              </a:r>
              <a:r>
                <a:rPr lang="en-US" i="1" spc="300" dirty="0" err="1" smtClean="0">
                  <a:solidFill>
                    <a:srgbClr val="FF0000"/>
                  </a:solidFill>
                </a:rPr>
                <a:t>AD</a:t>
              </a:r>
              <a:r>
                <a:rPr lang="en-US" i="1" spc="300" dirty="0" smtClean="0">
                  <a:solidFill>
                    <a:srgbClr val="FF0000"/>
                  </a:solidFill>
                </a:rPr>
                <a:t> 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6131821" y="446068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>
                <a:solidFill>
                  <a:srgbClr val="FF0000"/>
                </a:solidFill>
              </a:rPr>
              <a:t>D</a:t>
            </a:r>
            <a:r>
              <a:rPr lang="en-US" b="1" i="1" baseline="-25000" smtClean="0">
                <a:solidFill>
                  <a:srgbClr val="FF0000"/>
                </a:solidFill>
              </a:rPr>
              <a:t> </a:t>
            </a:r>
            <a:endParaRPr lang="en-US" i="1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869062" y="2543851"/>
            <a:ext cx="1513386" cy="2286165"/>
            <a:chOff x="2035465" y="2529143"/>
            <a:chExt cx="1513386" cy="228616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V="1">
            <a:off x="3849955" y="6044719"/>
            <a:ext cx="51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852714" y="5310612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585781" y="6029813"/>
            <a:ext cx="1507162" cy="8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3110197" y="5627046"/>
            <a:ext cx="806631" cy="636062"/>
            <a:chOff x="5601881" y="4861997"/>
            <a:chExt cx="806631" cy="636062"/>
          </a:xfrm>
        </p:grpSpPr>
        <p:sp>
          <p:nvSpPr>
            <p:cNvPr id="75" name="Rectangle 74"/>
            <p:cNvSpPr/>
            <p:nvPr/>
          </p:nvSpPr>
          <p:spPr>
            <a:xfrm>
              <a:off x="5679657" y="4861997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v</a:t>
              </a:r>
              <a:r>
                <a:rPr lang="en-US" b="1" i="1" spc="300" baseline="-25000" smtClean="0">
                  <a:solidFill>
                    <a:srgbClr val="FF0000"/>
                  </a:solidFill>
                </a:rPr>
                <a:t>A</a:t>
              </a:r>
              <a:r>
                <a:rPr lang="en-US" b="1" i="1" spc="300">
                  <a:solidFill>
                    <a:srgbClr val="FF0000"/>
                  </a:solidFill>
                </a:rPr>
                <a:t>D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01881" y="5128727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smtClean="0">
                  <a:solidFill>
                    <a:srgbClr val="FF0000"/>
                  </a:solidFill>
                </a:rPr>
                <a:t>K</a:t>
              </a:r>
              <a:r>
                <a:rPr lang="en-US" b="1" i="1" spc="300" baseline="-25000">
                  <a:solidFill>
                    <a:srgbClr val="FF0000"/>
                  </a:solidFill>
                </a:rPr>
                <a:t>A</a:t>
              </a:r>
              <a:r>
                <a:rPr lang="en-US" b="1" i="1" spc="300" smtClean="0">
                  <a:solidFill>
                    <a:srgbClr val="FF0000"/>
                  </a:solidFill>
                </a:rPr>
                <a:t>+D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5676512" y="5193809"/>
              <a:ext cx="549795" cy="23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39773" y="2679674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2356" y="3855547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98250" y="4552878"/>
            <a:ext cx="190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(Functional biomass,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148800" y="5729708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2" name="Rectangle 101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68324" y="2506091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Inactivation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4660473" y="1425644"/>
            <a:ext cx="1269124" cy="63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CONTROL 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OF ROS, </a:t>
            </a:r>
            <a:r>
              <a:rPr lang="en-US" sz="1400" b="1" i="1" dirty="0" smtClean="0">
                <a:solidFill>
                  <a:prstClr val="white"/>
                </a:solidFill>
              </a:rPr>
              <a:t>E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457200" y="228600"/>
            <a:ext cx="8229600" cy="105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chemeClr val="accent1"/>
                </a:solidFill>
              </a:rPr>
              <a:t>Model of oxidative stress and damage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73252" y="2462639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ROS, </a:t>
            </a:r>
            <a:r>
              <a:rPr lang="en-US" sz="2000" b="1" i="1" smtClean="0"/>
              <a:t>Z</a:t>
            </a:r>
            <a:endParaRPr lang="en-US" sz="2000" b="1" i="1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3301" y="2931714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8277" y="3400789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310036" y="1663351"/>
            <a:ext cx="164727" cy="1208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/>
          </a:p>
        </p:txBody>
      </p:sp>
      <p:sp>
        <p:nvSpPr>
          <p:cNvPr id="32" name="Rectangle 31"/>
          <p:cNvSpPr/>
          <p:nvPr/>
        </p:nvSpPr>
        <p:spPr>
          <a:xfrm>
            <a:off x="4262232" y="3921544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5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2400" y="1766447"/>
            <a:ext cx="6164" cy="120118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48876" y="4840414"/>
            <a:ext cx="2446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017563" y="4844144"/>
            <a:ext cx="0" cy="112635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105900" y="290039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34187" y="445956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>
                <a:solidFill>
                  <a:srgbClr val="FF0000"/>
                </a:solidFill>
              </a:rPr>
              <a:t>D</a:t>
            </a:r>
            <a:r>
              <a:rPr lang="en-US" b="1" i="1" baseline="-25000" smtClean="0">
                <a:solidFill>
                  <a:srgbClr val="FF0000"/>
                </a:solidFill>
              </a:rPr>
              <a:t> </a:t>
            </a:r>
            <a:endParaRPr lang="en-US" i="1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149143" y="1726975"/>
            <a:ext cx="3117430" cy="1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69658" y="1743438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871428" y="2542728"/>
            <a:ext cx="1513386" cy="2286165"/>
            <a:chOff x="2035465" y="2529143"/>
            <a:chExt cx="1513386" cy="2286165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flipV="1">
            <a:off x="3855080" y="5309489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4932485" y="5955791"/>
            <a:ext cx="164727" cy="1208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855080" y="6020973"/>
            <a:ext cx="32960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1" y="5466819"/>
            <a:ext cx="1645748" cy="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01" y="1661899"/>
            <a:ext cx="1562726" cy="6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Simplification: equilibration of control 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840" y="2656403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0423" y="3832276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98250" y="4552878"/>
            <a:ext cx="190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(Functional biomass,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8800" y="5729708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936461" y="4369786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REVERSIBLE DAMAGE,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7" name="Rectangle 66"/>
          <p:cNvSpPr/>
          <p:nvPr/>
        </p:nvSpPr>
        <p:spPr>
          <a:xfrm rot="16200000">
            <a:off x="2475921" y="3525369"/>
            <a:ext cx="134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Acceleration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68324" y="2506091"/>
            <a:ext cx="129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Inactivation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55245" y="490317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Damage repair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>
            <a:off x="1955826" y="2931714"/>
            <a:ext cx="1417426" cy="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373252" y="2469733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ROS, </a:t>
            </a:r>
            <a:r>
              <a:rPr lang="en-US" sz="2000" b="1" i="1" dirty="0" smtClean="0"/>
              <a:t>Z</a:t>
            </a:r>
            <a:endParaRPr lang="en-US" sz="2000" b="1" i="1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5083301" y="2938808"/>
            <a:ext cx="21782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938827" y="4378433"/>
            <a:ext cx="1710049" cy="9381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prstClr val="white"/>
                </a:solidFill>
              </a:rPr>
              <a:t>REVERZIBILNA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hr-HR" b="1" dirty="0">
                <a:solidFill>
                  <a:prstClr val="white"/>
                </a:solidFill>
              </a:rPr>
              <a:t>OŠTEĆENJA</a:t>
            </a:r>
            <a:r>
              <a:rPr lang="en-US" sz="2000" b="1" dirty="0" smtClean="0"/>
              <a:t>, </a:t>
            </a:r>
            <a:r>
              <a:rPr lang="en-US" sz="2000" b="1" i="1" dirty="0"/>
              <a:t>D</a:t>
            </a: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4228277" y="3407883"/>
            <a:ext cx="0" cy="970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89698" y="2512062"/>
            <a:ext cx="125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i="1" dirty="0" smtClean="0"/>
              <a:t>Inaktivacija</a:t>
            </a:r>
            <a:endParaRPr lang="en-US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5310036" y="1670445"/>
            <a:ext cx="164727" cy="1208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/>
          </a:p>
        </p:txBody>
      </p:sp>
      <p:sp>
        <p:nvSpPr>
          <p:cNvPr id="32" name="Rectangle 31"/>
          <p:cNvSpPr/>
          <p:nvPr/>
        </p:nvSpPr>
        <p:spPr>
          <a:xfrm>
            <a:off x="4262232" y="3928638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300" smtClean="0">
                <a:solidFill>
                  <a:srgbClr val="FF0000"/>
                </a:solidFill>
              </a:rPr>
              <a:t>y</a:t>
            </a:r>
            <a:r>
              <a:rPr lang="en-US" b="1" i="1" spc="300" baseline="-25000" smtClean="0">
                <a:solidFill>
                  <a:srgbClr val="FF0000"/>
                </a:solidFill>
              </a:rPr>
              <a:t>D</a:t>
            </a:r>
            <a:r>
              <a:rPr lang="en-US" b="1" i="1" spc="300" smtClean="0">
                <a:solidFill>
                  <a:srgbClr val="FF0000"/>
                </a:solidFill>
              </a:rPr>
              <a:t>k</a:t>
            </a:r>
            <a:r>
              <a:rPr lang="en-US" b="1" i="1" spc="300" baseline="-25000" smtClean="0">
                <a:solidFill>
                  <a:srgbClr val="FF0000"/>
                </a:solidFill>
              </a:rPr>
              <a:t>Z</a:t>
            </a:r>
            <a:r>
              <a:rPr lang="en-US" b="1" i="1" spc="300" smtClean="0">
                <a:solidFill>
                  <a:srgbClr val="FF0000"/>
                </a:solidFill>
              </a:rPr>
              <a:t>Z</a:t>
            </a:r>
            <a:endParaRPr lang="en-US" i="1" spc="30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5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92400" y="1773541"/>
            <a:ext cx="6164" cy="120118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48876" y="4847508"/>
            <a:ext cx="2446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017563" y="4851238"/>
            <a:ext cx="0" cy="112635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105900" y="290748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 smtClean="0">
                <a:solidFill>
                  <a:srgbClr val="FF0000"/>
                </a:solidFill>
              </a:rPr>
              <a:t>Z 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34187" y="4466655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</a:rPr>
              <a:t>R</a:t>
            </a:r>
            <a:r>
              <a:rPr lang="en-US" b="1" i="1" baseline="-25000">
                <a:solidFill>
                  <a:srgbClr val="FF0000"/>
                </a:solidFill>
              </a:rPr>
              <a:t>D</a:t>
            </a:r>
            <a:r>
              <a:rPr lang="en-US" b="1" i="1" baseline="-25000" smtClean="0">
                <a:solidFill>
                  <a:srgbClr val="FF0000"/>
                </a:solidFill>
              </a:rPr>
              <a:t> </a:t>
            </a:r>
            <a:endParaRPr lang="en-US" i="1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149143" y="1734069"/>
            <a:ext cx="3117430" cy="1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69658" y="1750532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871428" y="2549822"/>
            <a:ext cx="1513386" cy="2286165"/>
            <a:chOff x="2035465" y="2529143"/>
            <a:chExt cx="1513386" cy="2286165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2743200" y="4812536"/>
              <a:ext cx="3596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2035465" y="4249444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pc="30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spc="300" baseline="-25000" err="1">
                  <a:solidFill>
                    <a:srgbClr val="FF0000"/>
                  </a:solidFill>
                </a:rPr>
                <a:t>D</a:t>
              </a:r>
              <a:r>
                <a:rPr lang="en-US" b="1" i="1" spc="300" baseline="-25000" err="1" smtClean="0">
                  <a:solidFill>
                    <a:srgbClr val="FF0000"/>
                  </a:solidFill>
                </a:rPr>
                <a:t>S</a:t>
              </a:r>
              <a:r>
                <a:rPr lang="en-US" b="1" i="1" spc="300" err="1" smtClean="0">
                  <a:solidFill>
                    <a:srgbClr val="FF0000"/>
                  </a:solidFill>
                </a:rPr>
                <a:t>S</a:t>
              </a:r>
              <a:endParaRPr lang="en-US" i="1" spc="30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3200400" y="2928279"/>
              <a:ext cx="0" cy="142947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43200" y="2915872"/>
              <a:ext cx="80565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2743200" y="2918129"/>
              <a:ext cx="3983" cy="1156219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080947" y="4080266"/>
              <a:ext cx="667897" cy="10352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2362200" y="2529143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 smtClean="0">
                  <a:solidFill>
                    <a:srgbClr val="FF0000"/>
                  </a:solidFill>
                </a:rPr>
                <a:t>0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1356" y="3276600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b="1" i="1" baseline="-25000" err="1" smtClean="0">
                  <a:solidFill>
                    <a:srgbClr val="FF0000"/>
                  </a:solidFill>
                </a:rPr>
                <a:t>ZS</a:t>
              </a:r>
              <a:r>
                <a:rPr lang="en-US" b="1" i="1" err="1" smtClean="0">
                  <a:solidFill>
                    <a:srgbClr val="FF0000"/>
                  </a:solidFill>
                </a:rPr>
                <a:t>S</a:t>
              </a:r>
              <a:endParaRPr lang="en-US" i="1">
                <a:solidFill>
                  <a:srgbClr val="FF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986611" y="2531476"/>
              <a:ext cx="369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smtClean="0">
                  <a:solidFill>
                    <a:srgbClr val="FF0000"/>
                  </a:solidFill>
                </a:rPr>
                <a:t>P</a:t>
              </a:r>
              <a:r>
                <a:rPr lang="en-US" b="1" i="1" baseline="-25000">
                  <a:solidFill>
                    <a:srgbClr val="FF0000"/>
                  </a:solidFill>
                </a:rPr>
                <a:t>z</a:t>
              </a:r>
              <a:endParaRPr lang="en-US" i="1">
                <a:solidFill>
                  <a:srgbClr val="FF0000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2746882" y="4073845"/>
              <a:ext cx="1" cy="741463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flipV="1">
            <a:off x="3855080" y="5316583"/>
            <a:ext cx="0" cy="71920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4932485" y="5962885"/>
            <a:ext cx="164727" cy="1208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855080" y="6028067"/>
            <a:ext cx="32960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1" y="5473913"/>
            <a:ext cx="1645748" cy="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01" y="1668993"/>
            <a:ext cx="1562726" cy="6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 rot="16200000">
            <a:off x="2664444" y="3527002"/>
            <a:ext cx="101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prstClr val="black"/>
                </a:solidFill>
              </a:rPr>
              <a:t>Ubrzanje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83301" y="4884760"/>
            <a:ext cx="199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i="1" dirty="0" smtClean="0">
                <a:solidFill>
                  <a:prstClr val="black"/>
                </a:solidFill>
              </a:rPr>
              <a:t>Popravak oštećenja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18496" y="2268967"/>
            <a:ext cx="6196263" cy="32106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3048439" y="3181836"/>
          <a:ext cx="3313327" cy="138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6" imgW="1155600" imgH="482400" progId="Equation.DSMT4">
                  <p:embed/>
                </p:oleObj>
              </mc:Choice>
              <mc:Fallback>
                <p:oleObj name="Equation" r:id="rId6" imgW="1155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439" y="3181836"/>
                        <a:ext cx="3313327" cy="1384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57840" y="2663497"/>
            <a:ext cx="17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Metabolism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30423" y="3839370"/>
            <a:ext cx="94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Stress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36353" y="2750309"/>
            <a:ext cx="87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(Waste)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97705" y="1430269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98250" y="4552878"/>
            <a:ext cx="190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(Functional biomass,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8800" y="5729708"/>
            <a:ext cx="124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(Waste,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Metabolites)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457200" y="228600"/>
            <a:ext cx="8229600" cy="105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>
                <a:solidFill>
                  <a:schemeClr val="accent1"/>
                </a:solidFill>
              </a:rPr>
              <a:t>Simplification: equilibration of control 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40" y="6455436"/>
            <a:ext cx="18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Klanjscek et al.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2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30" y="1690689"/>
            <a:ext cx="4435890" cy="4494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927" y="2222897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proxy for </a:t>
            </a:r>
            <a:r>
              <a:rPr lang="en-US" dirty="0" smtClean="0"/>
              <a:t>controller: GFP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927" y="3493770"/>
            <a:ext cx="278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proxy for </a:t>
            </a:r>
            <a:r>
              <a:rPr lang="en-US" smtClean="0"/>
              <a:t>response:</a:t>
            </a:r>
            <a:endParaRPr lang="en-US"/>
          </a:p>
          <a:p>
            <a:r>
              <a:rPr lang="en-US" dirty="0" smtClean="0"/>
              <a:t>PA/PA0 of promoter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4211" y="6376736"/>
            <a:ext cx="3437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Friedman et al. 2005.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Biology</a:t>
            </a:r>
            <a:r>
              <a:rPr lang="en-US" sz="1400" dirty="0" smtClean="0"/>
              <a:t> 3(7):e238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70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Parameterization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50068"/>
              </p:ext>
            </p:extLst>
          </p:nvPr>
        </p:nvGraphicFramePr>
        <p:xfrm>
          <a:off x="280408" y="787709"/>
          <a:ext cx="8324997" cy="600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Acrobat Document" r:id="rId3" imgW="6467272" imgH="4667160" progId="Acrobat.Document.11">
                  <p:embed/>
                </p:oleObj>
              </mc:Choice>
              <mc:Fallback>
                <p:oleObj name="Acrobat Document" r:id="rId3" imgW="6467272" imgH="46671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408" y="787709"/>
                        <a:ext cx="8324997" cy="6007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1870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Equilibriums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Advantages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4999"/>
            <a:ext cx="7886700" cy="4271963"/>
          </a:xfrm>
        </p:spPr>
        <p:txBody>
          <a:bodyPr>
            <a:normAutofit/>
          </a:bodyPr>
          <a:lstStyle/>
          <a:p>
            <a:r>
              <a:rPr lang="en-US" dirty="0" smtClean="0"/>
              <a:t>Seamless integration with k-DEB</a:t>
            </a:r>
          </a:p>
          <a:p>
            <a:r>
              <a:rPr lang="en-US" dirty="0" smtClean="0"/>
              <a:t>No </a:t>
            </a:r>
            <a:r>
              <a:rPr lang="en-US" dirty="0"/>
              <a:t>need for no-effect concentration </a:t>
            </a:r>
            <a:r>
              <a:rPr lang="hr-HR" dirty="0"/>
              <a:t>(NEC)</a:t>
            </a:r>
          </a:p>
          <a:p>
            <a:r>
              <a:rPr lang="en-US" dirty="0" smtClean="0"/>
              <a:t>Exposure to multiple agents included</a:t>
            </a:r>
          </a:p>
          <a:p>
            <a:r>
              <a:rPr lang="en-US" dirty="0" err="1" smtClean="0"/>
              <a:t>Estimte</a:t>
            </a:r>
            <a:r>
              <a:rPr lang="en-US" dirty="0" smtClean="0"/>
              <a:t> of damage repair costs</a:t>
            </a:r>
          </a:p>
          <a:p>
            <a:r>
              <a:rPr lang="en-US" dirty="0" smtClean="0"/>
              <a:t>Damage memory included</a:t>
            </a:r>
            <a:endParaRPr lang="hr-HR" dirty="0" smtClean="0"/>
          </a:p>
          <a:p>
            <a:r>
              <a:rPr lang="en-US" dirty="0" smtClean="0"/>
              <a:t>Parameterization possible with data from OMICS</a:t>
            </a:r>
          </a:p>
          <a:p>
            <a:r>
              <a:rPr lang="en-US" dirty="0" smtClean="0"/>
              <a:t>Quantitative predictions enabling hypothesis testing and model selection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3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31" y="1354683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DATA (big picture)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23" y="1164891"/>
            <a:ext cx="9654119" cy="445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682" y="1540272"/>
            <a:ext cx="392415" cy="5971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350" b="1" dirty="0"/>
              <a:t>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682" y="2919016"/>
            <a:ext cx="392415" cy="5971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350" b="1" dirty="0"/>
              <a:t>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682" y="4297759"/>
            <a:ext cx="392415" cy="5971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350" b="1" dirty="0"/>
              <a:t>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669" y="5457367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725" y="5457367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6613" y="5461564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9557" y="5457367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572" y="5457367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5587" y="5457367"/>
            <a:ext cx="950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EXPOSURE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4445"/>
              </p:ext>
            </p:extLst>
          </p:nvPr>
        </p:nvGraphicFramePr>
        <p:xfrm>
          <a:off x="706702" y="1240385"/>
          <a:ext cx="7990456" cy="416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183"/>
                <a:gridCol w="1307453"/>
                <a:gridCol w="1317507"/>
                <a:gridCol w="1312478"/>
                <a:gridCol w="1277008"/>
                <a:gridCol w="1510827"/>
              </a:tblGrid>
              <a:tr h="14094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  <a:tr h="14225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  <a:tr h="13361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71020" y="-851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Soy exposed to</a:t>
            </a:r>
            <a:r>
              <a:rPr lang="hr-HR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</a:t>
            </a:r>
            <a:r>
              <a:rPr lang="hr-HR" sz="3000" b="1" dirty="0" smtClean="0">
                <a:solidFill>
                  <a:schemeClr val="accent1"/>
                </a:solidFill>
              </a:rPr>
              <a:t>CeO</a:t>
            </a:r>
            <a:r>
              <a:rPr lang="hr-HR" sz="3000" b="1" baseline="-25000" dirty="0" smtClean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0031" y="6268452"/>
            <a:ext cx="209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Klanjscek et al.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MECHANISTIC MODEL IS AN IDEALIZED REPRESENTATION OF REALITY…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2029" y="3073704"/>
            <a:ext cx="5299113" cy="3106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832024" y="3512541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16479" y="4061548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831585" y="5166909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037244" y="5517612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906429" y="5870152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80343" y="61804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92760" y="44424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7533" y="62355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322948" y="4714546"/>
            <a:ext cx="50172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73753"/>
            <a:ext cx="8181833" cy="3302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49420" y="2237025"/>
            <a:ext cx="2210937" cy="399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0703" y="4412067"/>
            <a:ext cx="6603242" cy="1701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8650" y="2673751"/>
            <a:ext cx="893927" cy="3707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40143" y="3350259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Height </a:t>
            </a:r>
            <a:r>
              <a:rPr lang="hr-HR" sz="800" dirty="0" smtClean="0"/>
              <a:t>(cm)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1444" y="318782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529" y="281066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rgbClr val="0070C0"/>
                </a:solidFill>
              </a:rPr>
              <a:t>0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180" y="303742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rgbClr val="00B050"/>
                </a:solidFill>
              </a:rPr>
              <a:t>2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444" y="292236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solidFill>
                  <a:srgbClr val="00FFFF"/>
                </a:solidFill>
              </a:rPr>
              <a:t>3</a:t>
            </a:r>
            <a:endParaRPr lang="en-US" sz="1000" dirty="0">
              <a:solidFill>
                <a:srgbClr val="00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2888" y="2462582"/>
            <a:ext cx="1600102" cy="1990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0884" y="2419077"/>
            <a:ext cx="1662956" cy="1990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1020" y="-851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Soy exposed to</a:t>
            </a:r>
            <a:r>
              <a:rPr lang="hr-HR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</a:t>
            </a:r>
            <a:r>
              <a:rPr lang="hr-HR" sz="3000" b="1" dirty="0" smtClean="0">
                <a:solidFill>
                  <a:schemeClr val="accent1"/>
                </a:solidFill>
              </a:rPr>
              <a:t>CeO</a:t>
            </a:r>
            <a:r>
              <a:rPr lang="hr-HR" sz="3000" b="1" baseline="-25000" dirty="0" smtClean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359426" y="4007184"/>
            <a:ext cx="45719" cy="48660"/>
          </a:xfrm>
          <a:prstGeom prst="star5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470725" y="4007183"/>
            <a:ext cx="51684" cy="486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237039" y="1090914"/>
            <a:ext cx="1763587" cy="815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43567" y="2743485"/>
            <a:ext cx="1123949" cy="3714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/>
              <a:t>BELOW GROUND BIOMASS</a:t>
            </a:r>
            <a:r>
              <a:rPr lang="en-US" sz="1000" dirty="0" smtClean="0"/>
              <a:t>, </a:t>
            </a:r>
            <a:r>
              <a:rPr lang="en-US" sz="1200" dirty="0" smtClean="0"/>
              <a:t> </a:t>
            </a:r>
            <a:r>
              <a:rPr lang="en-US" sz="1200" i="1" dirty="0" smtClean="0"/>
              <a:t>̴W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5843567" y="2372011"/>
            <a:ext cx="1123949" cy="3714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/>
              <a:t>ABOVE GROUND BIOMASS</a:t>
            </a:r>
            <a:r>
              <a:rPr lang="en-US" sz="1000" dirty="0" smtClean="0"/>
              <a:t>,</a:t>
            </a:r>
            <a:r>
              <a:rPr lang="en-US" sz="1200" i="1" dirty="0" smtClean="0"/>
              <a:t>  ̴W</a:t>
            </a:r>
            <a:endParaRPr lang="en-US" sz="12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3207756" y="2649578"/>
            <a:ext cx="847967" cy="3714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" dirty="0" smtClean="0"/>
              <a:t>BACTEROIDS</a:t>
            </a:r>
            <a:endParaRPr lang="en-US" sz="960" dirty="0"/>
          </a:p>
        </p:txBody>
      </p:sp>
      <p:sp>
        <p:nvSpPr>
          <p:cNvPr id="7" name="Rounded Rectangle 6"/>
          <p:cNvSpPr/>
          <p:nvPr/>
        </p:nvSpPr>
        <p:spPr>
          <a:xfrm>
            <a:off x="5843567" y="1652875"/>
            <a:ext cx="1123949" cy="3714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/>
              <a:t>SEED</a:t>
            </a:r>
            <a:r>
              <a:rPr lang="en-US" sz="1000" dirty="0" smtClean="0"/>
              <a:t>, </a:t>
            </a:r>
            <a:r>
              <a:rPr lang="en-US" sz="1200" i="1" dirty="0" smtClean="0"/>
              <a:t>S </a:t>
            </a:r>
            <a:r>
              <a:rPr lang="en-US" sz="800" dirty="0" smtClean="0"/>
              <a:t>or</a:t>
            </a:r>
            <a:r>
              <a:rPr lang="en-US" sz="1200" i="1" dirty="0" smtClean="0"/>
              <a:t> </a:t>
            </a:r>
            <a:r>
              <a:rPr lang="en-US" sz="1200" i="1" dirty="0"/>
              <a:t>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7142" y="2155704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PRODUCTION, </a:t>
            </a:r>
            <a:r>
              <a:rPr lang="en-US" sz="1000" i="1" dirty="0" smtClean="0"/>
              <a:t>P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06619" y="2338644"/>
            <a:ext cx="36855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5092142" y="1838612"/>
            <a:ext cx="751425" cy="500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96964" y="1926821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/>
              <a:t>Θ</a:t>
            </a:r>
            <a:endParaRPr lang="en-US" sz="1200" i="1" dirty="0"/>
          </a:p>
        </p:txBody>
      </p:sp>
      <p:sp>
        <p:nvSpPr>
          <p:cNvPr id="12" name="Left Brace 11"/>
          <p:cNvSpPr/>
          <p:nvPr/>
        </p:nvSpPr>
        <p:spPr>
          <a:xfrm>
            <a:off x="5632995" y="2367190"/>
            <a:ext cx="162140" cy="757266"/>
          </a:xfrm>
          <a:prstGeom prst="leftBrace">
            <a:avLst>
              <a:gd name="adj1" fmla="val 454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39735" y="2120969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/>
              <a:t>AS</a:t>
            </a:r>
            <a:r>
              <a:rPr lang="en-US" sz="1000" dirty="0" smtClean="0"/>
              <a:t>SIMILATION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99746" y="3195061"/>
            <a:ext cx="847967" cy="3714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BIOACC. TOXICANT </a:t>
            </a:r>
            <a:r>
              <a:rPr lang="en-US" sz="900" i="1" dirty="0"/>
              <a:t>Q</a:t>
            </a:r>
          </a:p>
        </p:txBody>
      </p:sp>
      <p:cxnSp>
        <p:nvCxnSpPr>
          <p:cNvPr id="15" name="Elbow Connector 14"/>
          <p:cNvCxnSpPr>
            <a:stCxn id="4" idx="2"/>
            <a:endCxn id="14" idx="3"/>
          </p:cNvCxnSpPr>
          <p:nvPr/>
        </p:nvCxnSpPr>
        <p:spPr>
          <a:xfrm rot="5400000">
            <a:off x="5593709" y="2568964"/>
            <a:ext cx="265839" cy="1357829"/>
          </a:xfrm>
          <a:prstGeom prst="bentConnector2">
            <a:avLst/>
          </a:prstGeom>
          <a:ln w="1905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9486" y="3151698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BIO</a:t>
            </a:r>
            <a:r>
              <a:rPr lang="hr-HR" sz="1000" dirty="0" smtClean="0"/>
              <a:t>A</a:t>
            </a:r>
            <a:r>
              <a:rPr lang="en-US" sz="1000" dirty="0" smtClean="0"/>
              <a:t>CCUMULATION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1682" y="2331681"/>
            <a:ext cx="443368" cy="3178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20331" y="2339376"/>
            <a:ext cx="399302" cy="3102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1"/>
          </p:cNvCxnSpPr>
          <p:nvPr/>
        </p:nvCxnSpPr>
        <p:spPr>
          <a:xfrm rot="10800000">
            <a:off x="2656220" y="2346702"/>
            <a:ext cx="1543526" cy="1034097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56218" y="3100592"/>
            <a:ext cx="284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</a:t>
            </a:r>
            <a:r>
              <a:rPr lang="en-US" sz="1200" i="1" baseline="-25000" dirty="0" err="1" smtClean="0"/>
              <a:t>P</a:t>
            </a:r>
            <a:endParaRPr lang="en-US" sz="1200" i="1" baseline="-25000" dirty="0"/>
          </a:p>
        </p:txBody>
      </p:sp>
      <p:cxnSp>
        <p:nvCxnSpPr>
          <p:cNvPr id="21" name="Elbow Connector 20"/>
          <p:cNvCxnSpPr>
            <a:stCxn id="14" idx="0"/>
            <a:endCxn id="6" idx="3"/>
          </p:cNvCxnSpPr>
          <p:nvPr/>
        </p:nvCxnSpPr>
        <p:spPr>
          <a:xfrm rot="16200000" flipV="1">
            <a:off x="4159854" y="2731184"/>
            <a:ext cx="359746" cy="568007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2191" y="28301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</a:t>
            </a:r>
            <a:r>
              <a:rPr lang="en-US" sz="1200" i="1" baseline="-25000" dirty="0" err="1" smtClean="0"/>
              <a:t>R</a:t>
            </a:r>
            <a:endParaRPr lang="en-US" sz="1200" i="1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06619" y="1302028"/>
            <a:ext cx="332763" cy="1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06619" y="1525792"/>
            <a:ext cx="332763" cy="194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6619" y="1749556"/>
            <a:ext cx="332763" cy="19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25039" y="1111809"/>
            <a:ext cx="10486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smtClean="0"/>
              <a:t>Energy budget</a:t>
            </a:r>
            <a:endParaRPr lang="hr-HR" sz="1000" dirty="0" smtClean="0"/>
          </a:p>
          <a:p>
            <a:pPr>
              <a:lnSpc>
                <a:spcPct val="150000"/>
              </a:lnSpc>
            </a:pPr>
            <a:r>
              <a:rPr lang="en-US" sz="1000" dirty="0" err="1" smtClean="0"/>
              <a:t>Toxiconietics</a:t>
            </a: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hr-HR" sz="1000" dirty="0" smtClean="0"/>
              <a:t>To</a:t>
            </a:r>
            <a:r>
              <a:rPr lang="en-US" sz="1000" dirty="0" err="1" smtClean="0"/>
              <a:t>xicodynamics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84931" y="2338643"/>
            <a:ext cx="443368" cy="3178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28622" y="2652555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MAINTENANCE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92142" y="2330948"/>
            <a:ext cx="540853" cy="4148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71930" y="2518040"/>
            <a:ext cx="410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1-</a:t>
            </a:r>
            <a:r>
              <a:rPr lang="el-GR" sz="1200" i="1" dirty="0" smtClean="0"/>
              <a:t>Θ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714937" y="239010"/>
            <a:ext cx="9196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REPRODUCTION</a:t>
            </a:r>
            <a:endParaRPr lang="en-US" sz="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63632"/>
          <a:stretch/>
        </p:blipFill>
        <p:spPr>
          <a:xfrm>
            <a:off x="6898382" y="3277651"/>
            <a:ext cx="1736168" cy="15285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585819" y="3195061"/>
            <a:ext cx="7792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GROWTH</a:t>
            </a:r>
            <a:endParaRPr lang="en-US" sz="1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5" t="6125" r="29610" b="54008"/>
          <a:stretch/>
        </p:blipFill>
        <p:spPr>
          <a:xfrm>
            <a:off x="7246260" y="429752"/>
            <a:ext cx="1645920" cy="12801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16200000">
            <a:off x="6453734" y="91342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Non-monotonic effect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766466" y="1650418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exposure</a:t>
            </a:r>
            <a:endParaRPr lang="en-US" sz="1000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1020" y="-851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Soy exposed to</a:t>
            </a:r>
            <a:r>
              <a:rPr lang="hr-HR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</a:t>
            </a:r>
            <a:r>
              <a:rPr lang="hr-HR" sz="3000" b="1" dirty="0" smtClean="0">
                <a:solidFill>
                  <a:schemeClr val="accent1"/>
                </a:solidFill>
              </a:rPr>
              <a:t>CeO</a:t>
            </a:r>
            <a:r>
              <a:rPr lang="hr-HR" sz="3000" b="1" baseline="-25000" dirty="0" smtClean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317804" y="4806163"/>
          <a:ext cx="3694880" cy="1837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51"/>
                <a:gridCol w="2654029"/>
              </a:tblGrid>
              <a:tr h="363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EXPOSURE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COSTS REDUCING</a:t>
                      </a:r>
                      <a:r>
                        <a:rPr lang="en-US" sz="1400" baseline="0" dirty="0" smtClean="0"/>
                        <a:t> PRODUCTION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368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Rhizobia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368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Rhizobia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+ systemic toxicity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</a:tr>
              <a:tr h="368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MID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Low systemic toxicity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F0000"/>
                    </a:solidFill>
                  </a:tcPr>
                </a:tc>
              </a:tr>
              <a:tr h="368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High systemic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toxicity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31231" y="4083446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Rhizobia exerts a net cost 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4075410" y="5928366"/>
            <a:ext cx="239168" cy="739707"/>
          </a:xfrm>
          <a:prstGeom prst="rightBrace">
            <a:avLst>
              <a:gd name="adj1" fmla="val 42057"/>
              <a:gd name="adj2" fmla="val 5087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538825" y="6159720"/>
            <a:ext cx="2359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Reduction in rhizobia demands</a:t>
            </a:r>
          </a:p>
        </p:txBody>
      </p:sp>
    </p:spTree>
    <p:extLst>
      <p:ext uri="{BB962C8B-B14F-4D97-AF65-F5344CB8AC3E}">
        <p14:creationId xmlns:p14="http://schemas.microsoft.com/office/powerpoint/2010/main" val="27851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 animBg="1"/>
      <p:bldP spid="5" grpId="0" animBg="1"/>
      <p:bldP spid="6" grpId="0" animBg="1"/>
      <p:bldP spid="7" grpId="0" animBg="1"/>
      <p:bldP spid="8" grpId="0"/>
      <p:bldP spid="11" grpId="0"/>
      <p:bldP spid="12" grpId="0" animBg="1"/>
      <p:bldP spid="13" grpId="0"/>
      <p:bldP spid="14" grpId="0" animBg="1"/>
      <p:bldP spid="16" grpId="0"/>
      <p:bldP spid="20" grpId="0"/>
      <p:bldP spid="22" grpId="0"/>
      <p:bldP spid="26" grpId="0"/>
      <p:bldP spid="28" grpId="0"/>
      <p:bldP spid="30" grpId="0"/>
      <p:bldP spid="32" grpId="0" animBg="1"/>
      <p:bldP spid="34" grpId="0" animBg="1"/>
      <p:bldP spid="39" grpId="0"/>
      <p:bldP spid="40" grpId="0"/>
      <p:bldP spid="44" grpId="0"/>
      <p:bldP spid="45" grpId="0" animBg="1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2223021"/>
            <a:ext cx="8181833" cy="3302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449" y="2217189"/>
            <a:ext cx="873891" cy="3308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16570" y="3924299"/>
            <a:ext cx="6789205" cy="160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1020" y="-851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Soy exposed to</a:t>
            </a:r>
            <a:r>
              <a:rPr lang="hr-HR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</a:t>
            </a:r>
            <a:r>
              <a:rPr lang="hr-HR" sz="3000" b="1" dirty="0" smtClean="0">
                <a:solidFill>
                  <a:schemeClr val="accent1"/>
                </a:solidFill>
              </a:rPr>
              <a:t>CeO</a:t>
            </a:r>
            <a:r>
              <a:rPr lang="hr-HR" sz="3000" b="1" baseline="-25000" dirty="0" smtClean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Pytoplankton</a:t>
            </a:r>
            <a:r>
              <a:rPr lang="en-US" dirty="0" smtClean="0"/>
              <a:t> and Ag NPs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69" y="1884903"/>
            <a:ext cx="5076001" cy="477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1432" y="6285572"/>
            <a:ext cx="224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Stevenson et al.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007" y="205520"/>
            <a:ext cx="8050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INTERDEPENDENCIES OF Ag, PHYTPLANKTON &amp; DOC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3600000">
            <a:off x="1157349" y="3746194"/>
            <a:ext cx="2109788" cy="841375"/>
          </a:xfrm>
          <a:prstGeom prst="rect">
            <a:avLst/>
          </a:prstGeom>
          <a:solidFill>
            <a:schemeClr val="accent6"/>
          </a:solidFill>
          <a:ln w="18360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539142" y="3280263"/>
            <a:ext cx="777875" cy="777875"/>
          </a:xfrm>
          <a:prstGeom prst="ellipse">
            <a:avLst/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3702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 sz="1100"/>
              <a:t>INACTIVE</a:t>
            </a:r>
          </a:p>
          <a:p>
            <a:pPr algn="ctr"/>
            <a:r>
              <a:rPr lang="hr-HR" sz="1200"/>
              <a:t>AgNP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555142" y="3280263"/>
            <a:ext cx="777875" cy="777875"/>
          </a:xfrm>
          <a:prstGeom prst="ellipse">
            <a:avLst/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4584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 sz="1200"/>
              <a:t>Ag+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091592" y="4248638"/>
            <a:ext cx="777875" cy="777875"/>
          </a:xfrm>
          <a:prstGeom prst="ellipse">
            <a:avLst/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3702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 sz="1100"/>
              <a:t>INACTIVE</a:t>
            </a:r>
          </a:p>
          <a:p>
            <a:pPr algn="ctr"/>
            <a:r>
              <a:rPr lang="hr-HR" sz="1200"/>
              <a:t>Ag+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503130" y="4750288"/>
            <a:ext cx="1125537" cy="679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9876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/>
              <a:t>DOC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498367" y="2659551"/>
            <a:ext cx="1125538" cy="679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9876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/>
              <a:t>Phyto-</a:t>
            </a:r>
          </a:p>
          <a:p>
            <a:pPr algn="ctr"/>
            <a:r>
              <a:rPr lang="hr-HR"/>
              <a:t>plankton</a:t>
            </a:r>
          </a:p>
        </p:txBody>
      </p:sp>
      <p:cxnSp>
        <p:nvCxnSpPr>
          <p:cNvPr id="12" name="AutoShape 7"/>
          <p:cNvCxnSpPr>
            <a:cxnSpLocks noChangeShapeType="1"/>
            <a:stCxn id="16" idx="0"/>
            <a:endCxn id="11" idx="1"/>
          </p:cNvCxnSpPr>
          <p:nvPr/>
        </p:nvCxnSpPr>
        <p:spPr bwMode="auto">
          <a:xfrm>
            <a:off x="4093430" y="3000863"/>
            <a:ext cx="1406525" cy="1588"/>
          </a:xfrm>
          <a:prstGeom prst="straightConnector1">
            <a:avLst/>
          </a:prstGeom>
          <a:noFill/>
          <a:ln w="1836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8"/>
          <p:cNvCxnSpPr>
            <a:cxnSpLocks noChangeShapeType="1"/>
            <a:stCxn id="10" idx="1"/>
            <a:endCxn id="6" idx="3"/>
          </p:cNvCxnSpPr>
          <p:nvPr/>
        </p:nvCxnSpPr>
        <p:spPr bwMode="auto">
          <a:xfrm flipH="1">
            <a:off x="2745642" y="5090013"/>
            <a:ext cx="2757488" cy="1588"/>
          </a:xfrm>
          <a:prstGeom prst="straightConnector1">
            <a:avLst/>
          </a:prstGeom>
          <a:noFill/>
          <a:ln w="18360" cmpd="sng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AutoShape 9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6061930" y="3340588"/>
            <a:ext cx="3175" cy="1409700"/>
          </a:xfrm>
          <a:prstGeom prst="straightConnector1">
            <a:avLst/>
          </a:prstGeom>
          <a:noFill/>
          <a:ln w="1836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22055" y="2672251"/>
            <a:ext cx="457200" cy="379412"/>
          </a:xfrm>
          <a:prstGeom prst="rect">
            <a:avLst/>
          </a:prstGeom>
          <a:noFill/>
          <a:ln w="9525" cmpd="sng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/>
          <a:p>
            <a:pPr algn="ctr"/>
            <a:r>
              <a:rPr lang="hr-HR" sz="2000" b="1">
                <a:solidFill>
                  <a:srgbClr val="FF0000"/>
                </a:solidFill>
                <a:ea typeface="Droid Sans" charset="0"/>
                <a:cs typeface="Droid Sans" charset="0"/>
              </a:rPr>
              <a:t>-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rot="3600000">
            <a:off x="2667061" y="2793694"/>
            <a:ext cx="2109788" cy="841375"/>
          </a:xfrm>
          <a:prstGeom prst="rect">
            <a:avLst/>
          </a:prstGeom>
          <a:solidFill>
            <a:srgbClr val="FF0000"/>
          </a:solidFill>
          <a:ln w="18360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3032980" y="2307126"/>
            <a:ext cx="777875" cy="777875"/>
          </a:xfrm>
          <a:prstGeom prst="ellipse">
            <a:avLst/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4584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 sz="1200"/>
              <a:t>AgNP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3587017" y="3275501"/>
            <a:ext cx="777875" cy="777875"/>
          </a:xfrm>
          <a:prstGeom prst="ellipse">
            <a:avLst/>
          </a:prstGeom>
          <a:solidFill>
            <a:srgbClr val="FFFFFF"/>
          </a:solidFill>
          <a:ln w="1836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64584" rIns="99000" bIns="54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/>
            <a:r>
              <a:rPr lang="hr-HR" sz="1200"/>
              <a:t>Ag+</a:t>
            </a:r>
          </a:p>
          <a:p>
            <a:pPr algn="ctr"/>
            <a:r>
              <a:rPr lang="hr-HR" sz="1200"/>
              <a:t>quota</a:t>
            </a:r>
          </a:p>
        </p:txBody>
      </p:sp>
      <p:cxnSp>
        <p:nvCxnSpPr>
          <p:cNvPr id="19" name="AutoShape 14"/>
          <p:cNvCxnSpPr>
            <a:cxnSpLocks noChangeShapeType="1"/>
            <a:stCxn id="17" idx="2"/>
            <a:endCxn id="7" idx="0"/>
          </p:cNvCxnSpPr>
          <p:nvPr/>
        </p:nvCxnSpPr>
        <p:spPr bwMode="auto">
          <a:xfrm flipH="1">
            <a:off x="1926492" y="2696063"/>
            <a:ext cx="1106488" cy="5842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15"/>
          <p:cNvCxnSpPr>
            <a:cxnSpLocks noChangeShapeType="1"/>
            <a:stCxn id="17" idx="3"/>
            <a:endCxn id="8" idx="0"/>
          </p:cNvCxnSpPr>
          <p:nvPr/>
        </p:nvCxnSpPr>
        <p:spPr bwMode="auto">
          <a:xfrm flipH="1">
            <a:off x="2944080" y="2970701"/>
            <a:ext cx="201612" cy="309562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16"/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2315430" y="3669201"/>
            <a:ext cx="239712" cy="1587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AutoShape 17"/>
          <p:cNvCxnSpPr>
            <a:cxnSpLocks noChangeShapeType="1"/>
            <a:stCxn id="8" idx="6"/>
            <a:endCxn id="18" idx="2"/>
          </p:cNvCxnSpPr>
          <p:nvPr/>
        </p:nvCxnSpPr>
        <p:spPr bwMode="auto">
          <a:xfrm flipV="1">
            <a:off x="3333017" y="3664438"/>
            <a:ext cx="254000" cy="3175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  <a:stCxn id="18" idx="4"/>
            <a:endCxn id="9" idx="6"/>
          </p:cNvCxnSpPr>
          <p:nvPr/>
        </p:nvCxnSpPr>
        <p:spPr bwMode="auto">
          <a:xfrm flipH="1">
            <a:off x="2869467" y="4053376"/>
            <a:ext cx="1106488" cy="5842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98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78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Effects of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-Ag on phytoplankton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9" y="1671960"/>
            <a:ext cx="5076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38" y="1492630"/>
            <a:ext cx="5228281" cy="50625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78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Effects of </a:t>
            </a:r>
            <a:r>
              <a:rPr lang="en-US" sz="3000" b="1" dirty="0" err="1" smtClean="0">
                <a:solidFill>
                  <a:schemeClr val="accent1"/>
                </a:solidFill>
              </a:rPr>
              <a:t>nano</a:t>
            </a:r>
            <a:r>
              <a:rPr lang="en-US" sz="3000" b="1" dirty="0" smtClean="0">
                <a:solidFill>
                  <a:schemeClr val="accent1"/>
                </a:solidFill>
              </a:rPr>
              <a:t>-Ag on phytoplankton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99361"/>
              </p:ext>
            </p:extLst>
          </p:nvPr>
        </p:nvGraphicFramePr>
        <p:xfrm>
          <a:off x="425885" y="3306870"/>
          <a:ext cx="3544866" cy="244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00"/>
                <a:gridCol w="1065223"/>
                <a:gridCol w="1127343"/>
              </a:tblGrid>
              <a:tr h="123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</a:t>
                      </a:r>
                      <a:endParaRPr lang="en-US" dirty="0"/>
                    </a:p>
                  </a:txBody>
                  <a:tcPr/>
                </a:tc>
              </a:tr>
              <a:tr h="693542">
                <a:tc>
                  <a:txBody>
                    <a:bodyPr/>
                    <a:lstStyle/>
                    <a:p>
                      <a:r>
                        <a:rPr lang="en-US" dirty="0" smtClean="0"/>
                        <a:t>First parturition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9±2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8±2</a:t>
                      </a:r>
                      <a:endParaRPr lang="en-US" dirty="0"/>
                    </a:p>
                  </a:txBody>
                  <a:tcPr anchor="ctr"/>
                </a:tc>
              </a:tr>
              <a:tr h="693542">
                <a:tc>
                  <a:txBody>
                    <a:bodyPr/>
                    <a:lstStyle/>
                    <a:p>
                      <a:r>
                        <a:rPr lang="en-US" dirty="0" smtClean="0"/>
                        <a:t>Calving 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5y</a:t>
                      </a:r>
                      <a:endParaRPr lang="en-US" dirty="0"/>
                    </a:p>
                  </a:txBody>
                  <a:tcPr anchor="ctr"/>
                </a:tc>
              </a:tr>
              <a:tr h="693542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Going extinct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900" y="1526394"/>
            <a:ext cx="4239450" cy="3128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5463" y="5160723"/>
            <a:ext cx="265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Food? Toxicants?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78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The right whale (to hunt)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8749" y="6189466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Klanjscek et al. 2007.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Haves:</a:t>
            </a:r>
          </a:p>
          <a:p>
            <a:r>
              <a:rPr lang="en-US" dirty="0" smtClean="0"/>
              <a:t>Sparse data</a:t>
            </a:r>
          </a:p>
          <a:p>
            <a:r>
              <a:rPr lang="en-US" dirty="0" smtClean="0"/>
              <a:t>No possibility of experimentation</a:t>
            </a:r>
          </a:p>
          <a:p>
            <a:r>
              <a:rPr lang="en-US" dirty="0" smtClean="0"/>
              <a:t>Weird reproduction</a:t>
            </a:r>
          </a:p>
          <a:p>
            <a:r>
              <a:rPr lang="en-US" dirty="0" smtClean="0"/>
              <a:t>Non-trivial toxicant kinetics</a:t>
            </a:r>
          </a:p>
          <a:p>
            <a:pPr marL="457200" lvl="1" indent="0">
              <a:buNone/>
            </a:pPr>
            <a:r>
              <a:rPr lang="en-US" dirty="0" smtClean="0"/>
              <a:t>(diffusion, vertical transfer)</a:t>
            </a:r>
          </a:p>
          <a:p>
            <a:pPr marL="0" indent="0">
              <a:buNone/>
            </a:pPr>
            <a:r>
              <a:rPr lang="en-US" dirty="0" smtClean="0"/>
              <a:t>Wants: </a:t>
            </a:r>
          </a:p>
          <a:p>
            <a:r>
              <a:rPr lang="en-US" dirty="0" smtClean="0"/>
              <a:t>Accurate predictions of growth and reproduction as functions of energy availability</a:t>
            </a:r>
          </a:p>
          <a:p>
            <a:r>
              <a:rPr lang="en-US" dirty="0" smtClean="0"/>
              <a:t>Reasonable toxicant dynamics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78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The right whale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95" y="474854"/>
            <a:ext cx="6160275" cy="495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8865" y="5849655"/>
            <a:ext cx="5171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FLUXES ARE NOT REGULATED!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1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… AND MAY BE CORRECT…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2029" y="3073704"/>
            <a:ext cx="5299113" cy="3106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216479" y="4061548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831585" y="5166909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037244" y="5517612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906429" y="5870152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80343" y="61804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92760" y="44424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47533" y="62355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311966" y="3052590"/>
            <a:ext cx="1836" cy="226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0160" y="3073704"/>
            <a:ext cx="10327" cy="279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23888" y="3194892"/>
            <a:ext cx="1490" cy="2981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95195" y="4259852"/>
            <a:ext cx="0" cy="1916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5-Point Star 36"/>
          <p:cNvSpPr/>
          <p:nvPr/>
        </p:nvSpPr>
        <p:spPr>
          <a:xfrm>
            <a:off x="2832024" y="3512541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921155" y="4259852"/>
            <a:ext cx="0" cy="1916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22948" y="4714546"/>
            <a:ext cx="50172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94345" y="2016690"/>
            <a:ext cx="246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(or at least not rejected)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2" y="997856"/>
            <a:ext cx="7746956" cy="48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6" y="1265129"/>
            <a:ext cx="8218369" cy="49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82" y="1314907"/>
            <a:ext cx="7480587" cy="44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008044" y="1834669"/>
            <a:ext cx="5702400" cy="42800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779444" y="1148509"/>
            <a:ext cx="5943600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9840" rIns="90000" bIns="45000"/>
          <a:lstStyle/>
          <a:p>
            <a:pPr algn="ctr">
              <a:lnSpc>
                <a:spcPct val="93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calving interval (5y): 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0.9 </a:t>
            </a:r>
            <a:endParaRPr lang="fi-FI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4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f </a:t>
            </a:r>
            <a:r>
              <a:rPr lang="en-US" dirty="0" smtClean="0"/>
              <a:t>fitted to calving intervals predicts</a:t>
            </a:r>
          </a:p>
          <a:p>
            <a:pPr lvl="1"/>
            <a:r>
              <a:rPr lang="en-US" dirty="0" smtClean="0"/>
              <a:t>Growth curve</a:t>
            </a:r>
          </a:p>
          <a:p>
            <a:pPr lvl="1"/>
            <a:r>
              <a:rPr lang="en-US" dirty="0" smtClean="0"/>
              <a:t>First parturition times</a:t>
            </a:r>
          </a:p>
          <a:p>
            <a:endParaRPr lang="en-US" dirty="0"/>
          </a:p>
          <a:p>
            <a:r>
              <a:rPr lang="en-US" dirty="0" smtClean="0"/>
              <a:t>Timing of seasonal variability relative to reproductive season affects maturation time and the calving interval</a:t>
            </a:r>
          </a:p>
          <a:p>
            <a:r>
              <a:rPr lang="en-US" dirty="0" smtClean="0"/>
              <a:t>10% difference in </a:t>
            </a:r>
            <a:r>
              <a:rPr lang="en-US" i="1" dirty="0" smtClean="0"/>
              <a:t>f</a:t>
            </a:r>
            <a:r>
              <a:rPr lang="en-US" dirty="0" smtClean="0"/>
              <a:t> between populations</a:t>
            </a:r>
          </a:p>
          <a:p>
            <a:r>
              <a:rPr lang="en-US" dirty="0" smtClean="0"/>
              <a:t>Lower </a:t>
            </a:r>
            <a:r>
              <a:rPr lang="en-US" i="1" dirty="0" smtClean="0"/>
              <a:t>f</a:t>
            </a:r>
            <a:r>
              <a:rPr lang="en-US" dirty="0" smtClean="0"/>
              <a:t> -&gt; higher vertical transfer</a:t>
            </a:r>
          </a:p>
          <a:p>
            <a:r>
              <a:rPr lang="en-US" dirty="0" smtClean="0"/>
              <a:t>Mothers loose about 40% of burden</a:t>
            </a:r>
          </a:p>
          <a:p>
            <a:r>
              <a:rPr lang="en-US" dirty="0" smtClean="0"/>
              <a:t>Which calf gets most toxicant depends on </a:t>
            </a:r>
            <a:r>
              <a:rPr lang="en-US" i="1" dirty="0" smtClean="0"/>
              <a:t>f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0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Generality is good, but not necessary for all questions</a:t>
            </a:r>
          </a:p>
          <a:p>
            <a:endParaRPr lang="en-US" dirty="0"/>
          </a:p>
          <a:p>
            <a:r>
              <a:rPr lang="en-US" dirty="0" smtClean="0"/>
              <a:t>Easier to explain and understand [</a:t>
            </a:r>
            <a:r>
              <a:rPr lang="en-US" dirty="0" err="1" smtClean="0"/>
              <a:t>vB</a:t>
            </a:r>
            <a:r>
              <a:rPr lang="en-US" dirty="0" smtClean="0"/>
              <a:t> vs DEB]</a:t>
            </a:r>
          </a:p>
          <a:p>
            <a:endParaRPr lang="en-US" dirty="0" smtClean="0"/>
          </a:p>
          <a:p>
            <a:r>
              <a:rPr lang="en-US" dirty="0" smtClean="0"/>
              <a:t>Fewer parameters and, therefore, demands on data</a:t>
            </a:r>
          </a:p>
          <a:p>
            <a:endParaRPr lang="en-US" dirty="0"/>
          </a:p>
          <a:p>
            <a:r>
              <a:rPr lang="en-US" dirty="0" smtClean="0"/>
              <a:t>Easier to mess up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524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SITUATIONAL DEB MODELLING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63515"/>
            <a:ext cx="7886700" cy="3469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Loose generality in exchange for 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Expedience</a:t>
            </a:r>
          </a:p>
          <a:p>
            <a:pPr lvl="1"/>
            <a:r>
              <a:rPr lang="en-US" dirty="0" smtClean="0"/>
              <a:t>Communicability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Danger</a:t>
            </a:r>
          </a:p>
          <a:p>
            <a:pPr lvl="1"/>
            <a:r>
              <a:rPr lang="en-US" dirty="0" smtClean="0"/>
              <a:t>Mass balance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onsistency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2081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SITUATIONAL DEB MODELLING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57797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TAILOR-MADE MODELS DERIVED FROM CONCEPTS OF THE DEB THEORY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3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10263"/>
            <a:ext cx="7886700" cy="2423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Helps reduce collinearity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sensitive to assumptions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(the right fit for the wrong reason)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2081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STEPWISE FITTING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577975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FIX A SET OF PARAMETERS BEFORE INCLUDING ADDITIONAL DATA, FIT JUST THE REMAINING PARAMETERS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78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94" y="674594"/>
            <a:ext cx="4611857" cy="645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9711" y="2526071"/>
            <a:ext cx="1854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Roger M. </a:t>
            </a:r>
            <a:r>
              <a:rPr lang="en-US" dirty="0" err="1" smtClean="0"/>
              <a:t>Nisbet</a:t>
            </a:r>
            <a:endParaRPr lang="en-US" dirty="0" smtClean="0"/>
          </a:p>
          <a:p>
            <a:r>
              <a:rPr lang="en-US" dirty="0" smtClean="0"/>
              <a:t>Erik B. Muller</a:t>
            </a:r>
          </a:p>
          <a:p>
            <a:r>
              <a:rPr lang="en-US" dirty="0" smtClean="0"/>
              <a:t>John </a:t>
            </a:r>
            <a:r>
              <a:rPr lang="en-US" dirty="0"/>
              <a:t>H. Priester</a:t>
            </a:r>
          </a:p>
          <a:p>
            <a:r>
              <a:rPr lang="en-US" dirty="0"/>
              <a:t>Patricia A. </a:t>
            </a:r>
            <a:r>
              <a:rPr lang="en-US" dirty="0" smtClean="0"/>
              <a:t>Holden</a:t>
            </a:r>
            <a:endParaRPr lang="hr-HR" dirty="0" smtClean="0"/>
          </a:p>
          <a:p>
            <a:r>
              <a:rPr lang="hr-HR" dirty="0" smtClean="0"/>
              <a:t>Louise </a:t>
            </a:r>
            <a:r>
              <a:rPr lang="hr-HR" dirty="0" err="1" smtClean="0"/>
              <a:t>Stevenson</a:t>
            </a:r>
            <a:endParaRPr lang="en-US" dirty="0"/>
          </a:p>
        </p:txBody>
      </p:sp>
      <p:pic>
        <p:nvPicPr>
          <p:cNvPr id="6" name="Picture 2" descr="HRZZ - Hrvatska zaklada za znano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5" y="611661"/>
            <a:ext cx="20383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749" y="1535017"/>
            <a:ext cx="55521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</a:t>
            </a:r>
          </a:p>
          <a:p>
            <a:endParaRPr lang="en-US" dirty="0"/>
          </a:p>
          <a:p>
            <a:r>
              <a:rPr lang="en-US" sz="1400" dirty="0"/>
              <a:t>Klanjšček, Tin; </a:t>
            </a:r>
            <a:r>
              <a:rPr lang="en-US" sz="1400" dirty="0" err="1"/>
              <a:t>Nisbet</a:t>
            </a:r>
            <a:r>
              <a:rPr lang="en-US" sz="1400" dirty="0"/>
              <a:t>, Roger M.; Caswell, Hal; </a:t>
            </a:r>
            <a:r>
              <a:rPr lang="en-US" sz="1400" dirty="0" err="1"/>
              <a:t>Neubert</a:t>
            </a:r>
            <a:r>
              <a:rPr lang="en-US" sz="1400" dirty="0"/>
              <a:t>, Michael G. 2007. A model for energetics and bioaccumulation in marine mammals with applications to the right whale. Ecological applications. 17(8):</a:t>
            </a:r>
            <a:r>
              <a:rPr lang="en-US" sz="1400" dirty="0" smtClean="0"/>
              <a:t>2233-2250</a:t>
            </a:r>
          </a:p>
          <a:p>
            <a:endParaRPr lang="en-US" sz="1400" dirty="0" smtClean="0"/>
          </a:p>
          <a:p>
            <a:r>
              <a:rPr lang="en-US" sz="1400" dirty="0" err="1"/>
              <a:t>Nisbet</a:t>
            </a:r>
            <a:r>
              <a:rPr lang="en-US" sz="1400" dirty="0"/>
              <a:t>, R.M., </a:t>
            </a:r>
            <a:r>
              <a:rPr lang="en-US" sz="1400" dirty="0" err="1"/>
              <a:t>Jusup</a:t>
            </a:r>
            <a:r>
              <a:rPr lang="en-US" sz="1400" dirty="0"/>
              <a:t>, M., Klanjscek, T. and </a:t>
            </a:r>
            <a:r>
              <a:rPr lang="en-US" sz="1400" dirty="0" err="1"/>
              <a:t>Pecquerie</a:t>
            </a:r>
            <a:r>
              <a:rPr lang="en-US" sz="1400" dirty="0"/>
              <a:t>, L. 2012. Integrating Dynamic Energy Budget (DEB) theory with traditional bioenergetic models. Journal of Experimental Biology 215(6):892-902</a:t>
            </a:r>
          </a:p>
          <a:p>
            <a:endParaRPr lang="en-US" sz="1400" dirty="0"/>
          </a:p>
          <a:p>
            <a:r>
              <a:rPr lang="en-US" sz="1400" dirty="0"/>
              <a:t>Klanjscek, T., </a:t>
            </a:r>
            <a:r>
              <a:rPr lang="en-US" sz="1400" dirty="0" err="1"/>
              <a:t>Nisbet</a:t>
            </a:r>
            <a:r>
              <a:rPr lang="en-US" sz="1400" dirty="0"/>
              <a:t>, R.M., </a:t>
            </a:r>
            <a:r>
              <a:rPr lang="en-US" sz="1400" dirty="0" err="1"/>
              <a:t>Priester</a:t>
            </a:r>
            <a:r>
              <a:rPr lang="en-US" sz="1400" dirty="0"/>
              <a:t>, J.H., Holden, P.A. 2013. Dynamic energy budget approach to modeling mechanisms of </a:t>
            </a:r>
            <a:r>
              <a:rPr lang="en-US" sz="1400" dirty="0" err="1"/>
              <a:t>CdSe</a:t>
            </a:r>
            <a:r>
              <a:rPr lang="en-US" sz="1400" dirty="0"/>
              <a:t> quantum dot toxicity. Ecotoxicology 22(2):319-330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Klanjscek, T., Muller, E.B., </a:t>
            </a:r>
            <a:r>
              <a:rPr lang="en-US" sz="1400" dirty="0" err="1"/>
              <a:t>Nisbet</a:t>
            </a:r>
            <a:r>
              <a:rPr lang="en-US" sz="1400" dirty="0"/>
              <a:t>, R.M. 2016. Feedbacks and tipping points in organismal response to oxidative stress. Journal of Theoretical Biology</a:t>
            </a:r>
          </a:p>
          <a:p>
            <a:r>
              <a:rPr lang="en-US" sz="1400" dirty="0"/>
              <a:t>404:361-74.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10.1016/j.jtbi.2016.05.034</a:t>
            </a:r>
          </a:p>
          <a:p>
            <a:endParaRPr lang="en-US" sz="1400" dirty="0"/>
          </a:p>
          <a:p>
            <a:r>
              <a:rPr lang="en-US" sz="1400" dirty="0"/>
              <a:t>Stevenson, L.M., Dickson, H., Klanjscek, T., Keller, A.A., McCauley, E., </a:t>
            </a:r>
            <a:r>
              <a:rPr lang="en-US" sz="1400" dirty="0" err="1"/>
              <a:t>Nisbet</a:t>
            </a:r>
            <a:r>
              <a:rPr lang="en-US" sz="1400" dirty="0"/>
              <a:t>, R.M. 2013. Environmental Feedbacks and Engineered Nanoparticles: Mitigation of Silver Nanoparticle Toxicity to </a:t>
            </a:r>
            <a:r>
              <a:rPr lang="en-US" sz="1400" dirty="0" err="1"/>
              <a:t>Chlamydomonas</a:t>
            </a:r>
            <a:r>
              <a:rPr lang="en-US" sz="1400" dirty="0"/>
              <a:t> </a:t>
            </a:r>
            <a:r>
              <a:rPr lang="en-US" sz="1400" dirty="0" err="1"/>
              <a:t>reinhardtii</a:t>
            </a:r>
            <a:r>
              <a:rPr lang="en-US" sz="1400" dirty="0"/>
              <a:t> by Algal-Produced Organic Compounds </a:t>
            </a:r>
            <a:r>
              <a:rPr lang="en-US" sz="1400" dirty="0" err="1"/>
              <a:t>PLoS</a:t>
            </a:r>
            <a:r>
              <a:rPr lang="en-US" sz="1400" dirty="0"/>
              <a:t> ONE 8(9): e74456</a:t>
            </a:r>
          </a:p>
        </p:txBody>
      </p:sp>
    </p:spTree>
    <p:extLst>
      <p:ext uri="{BB962C8B-B14F-4D97-AF65-F5344CB8AC3E}">
        <p14:creationId xmlns:p14="http://schemas.microsoft.com/office/powerpoint/2010/main" val="18825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…BUT…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509" y="2510033"/>
            <a:ext cx="5299113" cy="3106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965959" y="3497877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581065" y="4603238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86724" y="4953941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655909" y="5306481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9823" y="5616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2240" y="387874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013" y="56718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2581504" y="2948870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97013" y="3147174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912119" y="4252535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117778" y="4603238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986963" y="4955778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912558" y="2598167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500797" y="3742084"/>
            <a:ext cx="176270" cy="1983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115903" y="4847445"/>
            <a:ext cx="176270" cy="1983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321562" y="5198148"/>
            <a:ext cx="176270" cy="1983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116342" y="3193077"/>
            <a:ext cx="176270" cy="1983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851733" y="1620221"/>
            <a:ext cx="176270" cy="198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845755" y="1915199"/>
            <a:ext cx="176270" cy="198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5845755" y="2230556"/>
            <a:ext cx="176270" cy="19830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60713" y="1545867"/>
            <a:ext cx="13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65410" y="1852519"/>
            <a:ext cx="13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67013" y="2149382"/>
            <a:ext cx="13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Don't let </a:t>
            </a:r>
            <a:r>
              <a:rPr lang="en-US" strike="sngStrike" dirty="0" smtClean="0"/>
              <a:t>data</a:t>
            </a:r>
            <a:r>
              <a:rPr lang="en-US" dirty="0" smtClean="0"/>
              <a:t> </a:t>
            </a:r>
            <a:r>
              <a:rPr lang="en-US" dirty="0"/>
              <a:t>ruin </a:t>
            </a:r>
            <a:r>
              <a:rPr lang="en-US" dirty="0" smtClean="0"/>
              <a:t>a perfectly </a:t>
            </a:r>
            <a:r>
              <a:rPr lang="en-US" dirty="0"/>
              <a:t>good </a:t>
            </a:r>
            <a:r>
              <a:rPr lang="en-US" strike="sngStrike" dirty="0" smtClean="0"/>
              <a:t>theory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7604"/>
            <a:ext cx="6858000" cy="890195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mis</a:t>
            </a:r>
            <a:r>
              <a:rPr lang="en-US" dirty="0" smtClean="0"/>
              <a:t>)use of theory and situational DEB modeling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28" y="0"/>
            <a:ext cx="4953872" cy="693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46" cy="693542"/>
          </a:xfrm>
          <a:prstGeom prst="rect">
            <a:avLst/>
          </a:prstGeom>
        </p:spPr>
      </p:pic>
      <p:pic>
        <p:nvPicPr>
          <p:cNvPr id="7" name="Picture 2" descr="HRZZ - Hrvatska zaklada za znan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8" y="0"/>
            <a:ext cx="1832321" cy="6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3190" y="1322023"/>
            <a:ext cx="2050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theory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1250" y="3299418"/>
            <a:ext cx="1429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3946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050" y="225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Ecotoxicology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427" y="2044997"/>
            <a:ext cx="2346181" cy="1403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DEB</a:t>
            </a:r>
            <a:endParaRPr lang="en-US" sz="2500" dirty="0"/>
          </a:p>
          <a:p>
            <a:pPr algn="ctr"/>
            <a:r>
              <a:rPr lang="en-US" sz="3000" dirty="0" smtClean="0"/>
              <a:t>MODEL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3508745" y="3448494"/>
            <a:ext cx="2331337" cy="1403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TOXICOKINETICS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6338210" y="4851991"/>
            <a:ext cx="2434854" cy="1403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TOXICODYNAMICS</a:t>
            </a:r>
            <a:endParaRPr lang="en-US" sz="2200" dirty="0"/>
          </a:p>
        </p:txBody>
      </p:sp>
      <p:sp>
        <p:nvSpPr>
          <p:cNvPr id="2" name="Bent Arrow 1"/>
          <p:cNvSpPr/>
          <p:nvPr/>
        </p:nvSpPr>
        <p:spPr>
          <a:xfrm flipV="1">
            <a:off x="1768517" y="3448493"/>
            <a:ext cx="1740228" cy="10717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4597982" y="4851991"/>
            <a:ext cx="1740228" cy="10717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flipH="1">
            <a:off x="2941606" y="2441274"/>
            <a:ext cx="4710023" cy="923027"/>
          </a:xfrm>
          <a:prstGeom prst="bentArrow">
            <a:avLst>
              <a:gd name="adj1" fmla="val 25000"/>
              <a:gd name="adj2" fmla="val 258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1026" y="3364300"/>
            <a:ext cx="230603" cy="1487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0050" y="5739072"/>
            <a:ext cx="323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TOXICANT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9" grpId="0" animBg="1"/>
      <p:bldP spid="3" grpId="0" animBg="1"/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018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</a:rPr>
              <a:t>Cellular effects of</a:t>
            </a:r>
            <a:r>
              <a:rPr lang="hr-HR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CdSe</a:t>
            </a:r>
            <a:r>
              <a:rPr lang="en-US" sz="3000" b="1" dirty="0" smtClean="0">
                <a:solidFill>
                  <a:schemeClr val="accent1"/>
                </a:solidFill>
              </a:rPr>
              <a:t> quantum dots (QDs)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148698" y="1482120"/>
            <a:ext cx="6325920" cy="413676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388018" y="6054120"/>
            <a:ext cx="349236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i-FI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 </a:t>
            </a:r>
            <a:r>
              <a:rPr lang="fi-FI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Reactive oxygen species</a:t>
            </a:r>
            <a:endParaRPr lang="fi-FI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2648818" y="3081240"/>
            <a:ext cx="560160" cy="555480"/>
          </a:xfrm>
          <a:prstGeom prst="ellipse">
            <a:avLst/>
          </a:prstGeom>
          <a:solidFill>
            <a:srgbClr val="FF3333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i-FI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CdSe</a:t>
            </a:r>
            <a:endParaRPr lang="fi-FI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148698" y="2456640"/>
            <a:ext cx="560160" cy="555480"/>
          </a:xfrm>
          <a:prstGeom prst="ellipse">
            <a:avLst/>
          </a:prstGeom>
          <a:solidFill>
            <a:srgbClr val="FF3333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i-FI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CdSe</a:t>
            </a:r>
            <a:endParaRPr lang="fi-FI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4375378" y="3721320"/>
            <a:ext cx="560160" cy="555480"/>
          </a:xfrm>
          <a:prstGeom prst="ellipse">
            <a:avLst/>
          </a:prstGeom>
          <a:solidFill>
            <a:srgbClr val="FF3333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i-FI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CdSe</a:t>
            </a:r>
            <a:endParaRPr lang="fi-FI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Shape 6"/>
          <p:cNvSpPr txBox="1"/>
          <p:nvPr/>
        </p:nvSpPr>
        <p:spPr>
          <a:xfrm>
            <a:off x="6827520" y="6573753"/>
            <a:ext cx="2418519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i-FI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Figure from: </a:t>
            </a:r>
            <a:r>
              <a:rPr lang="fi-FI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Priester et al. 2008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43" y="5928093"/>
            <a:ext cx="4611857" cy="645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1379" y="1748570"/>
            <a:ext cx="6353175" cy="36609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14475" y="2557114"/>
            <a:ext cx="6680079" cy="16350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1"/>
                </a:solidFill>
              </a:rPr>
              <a:t>‘CLASSIC’ and ‘NANO’ toxicity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3519</TotalTime>
  <Words>1580</Words>
  <Application>Microsoft Office PowerPoint</Application>
  <PresentationFormat>On-screen Show (4:3)</PresentationFormat>
  <Paragraphs>555</Paragraphs>
  <Slides>58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Droid Sans</vt:lpstr>
      <vt:lpstr>Symbol</vt:lpstr>
      <vt:lpstr>Times New Roman</vt:lpstr>
      <vt:lpstr>Office Theme</vt:lpstr>
      <vt:lpstr>Equation</vt:lpstr>
      <vt:lpstr>Acrobat Document</vt:lpstr>
      <vt:lpstr> Don't let data ruin a perfectly good theory</vt:lpstr>
      <vt:lpstr>PowerPoint Presentation</vt:lpstr>
      <vt:lpstr>PowerPoint Presentation</vt:lpstr>
      <vt:lpstr>MECHANISTIC MODEL IS AN IDEALIZED REPRESENTATION OF REALITY…</vt:lpstr>
      <vt:lpstr>… AND MAY BE CORRECT…</vt:lpstr>
      <vt:lpstr>…BUT…</vt:lpstr>
      <vt:lpstr> Don't let data ruin a perfectly good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</vt:lpstr>
      <vt:lpstr>Model of oxidative stress and damage</vt:lpstr>
      <vt:lpstr>Model of oxidative stress and damage</vt:lpstr>
      <vt:lpstr>Model of oxidative stress and damage</vt:lpstr>
      <vt:lpstr>PowerPoint Presentation</vt:lpstr>
      <vt:lpstr>Model of oxidative stress and damage</vt:lpstr>
      <vt:lpstr>PowerPoint Presentation</vt:lpstr>
      <vt:lpstr>Model of oxidative stress and damage</vt:lpstr>
      <vt:lpstr>PowerPoint Presentation</vt:lpstr>
      <vt:lpstr>Simplification: equilibration of control </vt:lpstr>
      <vt:lpstr>PowerPoint Presentation</vt:lpstr>
      <vt:lpstr>PowerPoint Presentation</vt:lpstr>
      <vt:lpstr>PowerPoint Presentation</vt:lpstr>
      <vt:lpstr>Advantages</vt:lpstr>
      <vt:lpstr>DATA (big picture)</vt:lpstr>
      <vt:lpstr>PowerPoint Presentation</vt:lpstr>
      <vt:lpstr>PowerPoint Presentation</vt:lpstr>
      <vt:lpstr>PowerPoint Presentation</vt:lpstr>
      <vt:lpstr>Pytoplankton and Ag NPs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Don't let theory ruin perfectly good data</dc:title>
  <dc:creator>Tin</dc:creator>
  <cp:lastModifiedBy>Tin</cp:lastModifiedBy>
  <cp:revision>49</cp:revision>
  <dcterms:created xsi:type="dcterms:W3CDTF">2019-04-05T20:04:26Z</dcterms:created>
  <dcterms:modified xsi:type="dcterms:W3CDTF">2019-04-12T11:11:36Z</dcterms:modified>
</cp:coreProperties>
</file>